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301" r:id="rId7"/>
    <p:sldId id="303" r:id="rId8"/>
    <p:sldId id="302" r:id="rId9"/>
    <p:sldId id="292" r:id="rId10"/>
    <p:sldId id="297" r:id="rId11"/>
    <p:sldId id="298" r:id="rId12"/>
    <p:sldId id="299" r:id="rId13"/>
    <p:sldId id="300" r:id="rId14"/>
    <p:sldId id="293" r:id="rId15"/>
    <p:sldId id="304" r:id="rId16"/>
    <p:sldId id="305" r:id="rId17"/>
    <p:sldId id="294" r:id="rId18"/>
    <p:sldId id="306" r:id="rId19"/>
    <p:sldId id="307" r:id="rId20"/>
    <p:sldId id="295" r:id="rId21"/>
  </p:sldIdLst>
  <p:sldSz cx="9144000" cy="5141595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402F"/>
    <a:srgbClr val="F08C00"/>
    <a:srgbClr val="3476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7" autoAdjust="0"/>
    <p:restoredTop sz="94660" autoAdjust="0"/>
  </p:normalViewPr>
  <p:slideViewPr>
    <p:cSldViewPr showGuides="1">
      <p:cViewPr varScale="1">
        <p:scale>
          <a:sx n="139" d="100"/>
          <a:sy n="139" d="100"/>
        </p:scale>
        <p:origin x="-834" y="-102"/>
      </p:cViewPr>
      <p:guideLst>
        <p:guide orient="horz" pos="161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45FFC-B1FA-48E0-B2CE-B2DC1A2BB1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78152C-88DB-40D8-8B94-A0F67FA0304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8"/>
          <p:cNvSpPr txBox="1"/>
          <p:nvPr userDrawn="1"/>
        </p:nvSpPr>
        <p:spPr>
          <a:xfrm>
            <a:off x="4355976" y="4803204"/>
            <a:ext cx="432048" cy="2160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1E90B88-C309-4CD3-A6BC-57E9541D5A57}" type="slidenum">
              <a:rPr lang="zh-CN" altLang="en-US" sz="800" smtClean="0"/>
            </a:fld>
            <a:endParaRPr lang="zh-CN" altLang="en-US" sz="8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4" cstate="print"/>
          <a:srcRect t="5665"/>
          <a:stretch>
            <a:fillRect/>
          </a:stretch>
        </p:blipFill>
        <p:spPr>
          <a:xfrm>
            <a:off x="0" y="-1"/>
            <a:ext cx="9158068" cy="515141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image" Target="../media/image4.png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image" Target="../media/image3.png"/><Relationship Id="rId3" Type="http://schemas.openxmlformats.org/officeDocument/2006/relationships/tags" Target="../tags/tag2.xml"/><Relationship Id="rId2" Type="http://schemas.openxmlformats.org/officeDocument/2006/relationships/image" Target="../media/image2.png"/><Relationship Id="rId19" Type="http://schemas.openxmlformats.org/officeDocument/2006/relationships/notesSlide" Target="../notesSlides/notesSlide1.xml"/><Relationship Id="rId18" Type="http://schemas.openxmlformats.org/officeDocument/2006/relationships/slideLayout" Target="../slideLayouts/slideLayout1.xml"/><Relationship Id="rId17" Type="http://schemas.openxmlformats.org/officeDocument/2006/relationships/image" Target="../media/image5.png"/><Relationship Id="rId16" Type="http://schemas.openxmlformats.org/officeDocument/2006/relationships/tags" Target="../tags/tag11.xml"/><Relationship Id="rId15" Type="http://schemas.microsoft.com/office/2007/relationships/media" Target="../media/media1.mp3"/><Relationship Id="rId14" Type="http://schemas.openxmlformats.org/officeDocument/2006/relationships/audio" Target="../media/media1.mp3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image" Target="../media/image10.png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image" Target="../media/image9.png"/><Relationship Id="rId3" Type="http://schemas.openxmlformats.org/officeDocument/2006/relationships/tags" Target="../tags/tag21.xml"/><Relationship Id="rId2" Type="http://schemas.openxmlformats.org/officeDocument/2006/relationships/image" Target="../media/image8.png"/><Relationship Id="rId13" Type="http://schemas.openxmlformats.org/officeDocument/2006/relationships/notesSlide" Target="../notesSlides/notesSlide5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tags" Target="../tags/tag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image" Target="../media/image10.png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image" Target="../media/image9.png"/><Relationship Id="rId3" Type="http://schemas.openxmlformats.org/officeDocument/2006/relationships/tags" Target="../tags/tag29.xml"/><Relationship Id="rId2" Type="http://schemas.openxmlformats.org/officeDocument/2006/relationships/image" Target="../media/image8.png"/><Relationship Id="rId13" Type="http://schemas.openxmlformats.org/officeDocument/2006/relationships/notesSlide" Target="../notesSlides/notesSlide6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tags" Target="../tags/tag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image" Target="../media/image10.png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image" Target="../media/image9.png"/><Relationship Id="rId3" Type="http://schemas.openxmlformats.org/officeDocument/2006/relationships/tags" Target="../tags/tag13.xml"/><Relationship Id="rId2" Type="http://schemas.openxmlformats.org/officeDocument/2006/relationships/image" Target="../media/image8.png"/><Relationship Id="rId13" Type="http://schemas.openxmlformats.org/officeDocument/2006/relationships/notesSlide" Target="../notesSlides/notesSlide4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19.xml"/><Relationship Id="rId10" Type="http://schemas.openxmlformats.org/officeDocument/2006/relationships/tags" Target="../tags/tag18.xml"/><Relationship Id="rId1" Type="http://schemas.openxmlformats.org/officeDocument/2006/relationships/tags" Target="../tags/tag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PA_图片 2" descr="E:\金山ppt模板\2015.10\唯美水彩花鸟年终汇报模板\花11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786" y="2206599"/>
            <a:ext cx="3778080" cy="135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5" name="PA_图片 3" descr="E:\金山ppt模板\2015.10\唯美水彩花鸟年终汇报模板\花.pn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434" y="722758"/>
            <a:ext cx="3778080" cy="146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6" name="PA_任意多边形 15"/>
          <p:cNvSpPr/>
          <p:nvPr>
            <p:custDataLst>
              <p:tags r:id="rId5"/>
            </p:custDataLst>
          </p:nvPr>
        </p:nvSpPr>
        <p:spPr bwMode="auto">
          <a:xfrm>
            <a:off x="900113" y="1738313"/>
            <a:ext cx="7343775" cy="1111250"/>
          </a:xfrm>
          <a:custGeom>
            <a:avLst/>
            <a:gdLst>
              <a:gd name="T0" fmla="*/ 3129 w 3129"/>
              <a:gd name="T1" fmla="*/ 393 h 471"/>
              <a:gd name="T2" fmla="*/ 3129 w 3129"/>
              <a:gd name="T3" fmla="*/ 78 h 471"/>
              <a:gd name="T4" fmla="*/ 3051 w 3129"/>
              <a:gd name="T5" fmla="*/ 0 h 471"/>
              <a:gd name="T6" fmla="*/ 78 w 3129"/>
              <a:gd name="T7" fmla="*/ 0 h 471"/>
              <a:gd name="T8" fmla="*/ 0 w 3129"/>
              <a:gd name="T9" fmla="*/ 78 h 471"/>
              <a:gd name="T10" fmla="*/ 0 w 3129"/>
              <a:gd name="T11" fmla="*/ 393 h 471"/>
              <a:gd name="T12" fmla="*/ 78 w 3129"/>
              <a:gd name="T13" fmla="*/ 471 h 471"/>
              <a:gd name="T14" fmla="*/ 3051 w 3129"/>
              <a:gd name="T15" fmla="*/ 471 h 471"/>
              <a:gd name="T16" fmla="*/ 3129 w 3129"/>
              <a:gd name="T17" fmla="*/ 393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29" h="471">
                <a:moveTo>
                  <a:pt x="3129" y="393"/>
                </a:moveTo>
                <a:cubicBezTo>
                  <a:pt x="3129" y="78"/>
                  <a:pt x="3129" y="78"/>
                  <a:pt x="3129" y="78"/>
                </a:cubicBezTo>
                <a:cubicBezTo>
                  <a:pt x="3086" y="78"/>
                  <a:pt x="3051" y="44"/>
                  <a:pt x="3051" y="0"/>
                </a:cubicBezTo>
                <a:cubicBezTo>
                  <a:pt x="78" y="0"/>
                  <a:pt x="78" y="0"/>
                  <a:pt x="78" y="0"/>
                </a:cubicBezTo>
                <a:cubicBezTo>
                  <a:pt x="78" y="44"/>
                  <a:pt x="43" y="78"/>
                  <a:pt x="0" y="78"/>
                </a:cubicBezTo>
                <a:cubicBezTo>
                  <a:pt x="0" y="393"/>
                  <a:pt x="0" y="393"/>
                  <a:pt x="0" y="393"/>
                </a:cubicBezTo>
                <a:cubicBezTo>
                  <a:pt x="43" y="393"/>
                  <a:pt x="78" y="427"/>
                  <a:pt x="78" y="471"/>
                </a:cubicBezTo>
                <a:cubicBezTo>
                  <a:pt x="3051" y="471"/>
                  <a:pt x="3051" y="471"/>
                  <a:pt x="3051" y="471"/>
                </a:cubicBezTo>
                <a:cubicBezTo>
                  <a:pt x="3051" y="427"/>
                  <a:pt x="3086" y="393"/>
                  <a:pt x="3129" y="393"/>
                </a:cubicBezTo>
                <a:close/>
              </a:path>
            </a:pathLst>
          </a:custGeom>
          <a:solidFill>
            <a:srgbClr val="FFFDEF"/>
          </a:solidFill>
          <a:ln w="6350">
            <a:solidFill>
              <a:srgbClr val="CBAB89"/>
            </a:solidFill>
            <a:rou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27" name="PA_任意多边形 16"/>
          <p:cNvSpPr/>
          <p:nvPr>
            <p:custDataLst>
              <p:tags r:id="rId6"/>
            </p:custDataLst>
          </p:nvPr>
        </p:nvSpPr>
        <p:spPr bwMode="auto">
          <a:xfrm>
            <a:off x="944563" y="1785938"/>
            <a:ext cx="7254875" cy="1016000"/>
          </a:xfrm>
          <a:custGeom>
            <a:avLst/>
            <a:gdLst>
              <a:gd name="T0" fmla="*/ 3063 w 3091"/>
              <a:gd name="T1" fmla="*/ 0 h 431"/>
              <a:gd name="T2" fmla="*/ 29 w 3091"/>
              <a:gd name="T3" fmla="*/ 0 h 431"/>
              <a:gd name="T4" fmla="*/ 0 w 3091"/>
              <a:gd name="T5" fmla="*/ 28 h 431"/>
              <a:gd name="T6" fmla="*/ 0 w 3091"/>
              <a:gd name="T7" fmla="*/ 403 h 431"/>
              <a:gd name="T8" fmla="*/ 29 w 3091"/>
              <a:gd name="T9" fmla="*/ 431 h 431"/>
              <a:gd name="T10" fmla="*/ 3063 w 3091"/>
              <a:gd name="T11" fmla="*/ 431 h 431"/>
              <a:gd name="T12" fmla="*/ 3091 w 3091"/>
              <a:gd name="T13" fmla="*/ 403 h 431"/>
              <a:gd name="T14" fmla="*/ 3091 w 3091"/>
              <a:gd name="T15" fmla="*/ 28 h 431"/>
              <a:gd name="T16" fmla="*/ 3063 w 3091"/>
              <a:gd name="T17" fmla="*/ 0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091" h="431">
                <a:moveTo>
                  <a:pt x="3063" y="0"/>
                </a:moveTo>
                <a:cubicBezTo>
                  <a:pt x="29" y="0"/>
                  <a:pt x="29" y="0"/>
                  <a:pt x="29" y="0"/>
                </a:cubicBezTo>
                <a:cubicBezTo>
                  <a:pt x="24" y="13"/>
                  <a:pt x="13" y="23"/>
                  <a:pt x="0" y="28"/>
                </a:cubicBezTo>
                <a:cubicBezTo>
                  <a:pt x="0" y="403"/>
                  <a:pt x="0" y="403"/>
                  <a:pt x="0" y="403"/>
                </a:cubicBezTo>
                <a:cubicBezTo>
                  <a:pt x="13" y="408"/>
                  <a:pt x="24" y="418"/>
                  <a:pt x="29" y="431"/>
                </a:cubicBezTo>
                <a:cubicBezTo>
                  <a:pt x="3063" y="431"/>
                  <a:pt x="3063" y="431"/>
                  <a:pt x="3063" y="431"/>
                </a:cubicBezTo>
                <a:cubicBezTo>
                  <a:pt x="3068" y="418"/>
                  <a:pt x="3078" y="408"/>
                  <a:pt x="3091" y="403"/>
                </a:cubicBezTo>
                <a:cubicBezTo>
                  <a:pt x="3091" y="28"/>
                  <a:pt x="3091" y="28"/>
                  <a:pt x="3091" y="28"/>
                </a:cubicBezTo>
                <a:cubicBezTo>
                  <a:pt x="3078" y="23"/>
                  <a:pt x="3068" y="13"/>
                  <a:pt x="3063" y="0"/>
                </a:cubicBezTo>
                <a:close/>
              </a:path>
            </a:pathLst>
          </a:custGeom>
          <a:noFill/>
          <a:ln w="6350" cap="flat">
            <a:solidFill>
              <a:srgbClr val="CBAB89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528" name="PA_图片 5" descr="小鸟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413" y="1228725"/>
            <a:ext cx="723900" cy="75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9" name="PA_淘宝店chenying0907 18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3669983" y="2033588"/>
            <a:ext cx="180403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A2897B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周测小</a:t>
            </a:r>
            <a:r>
              <a:rPr lang="en-US" altLang="zh-CN" sz="2800" b="1" dirty="0">
                <a:solidFill>
                  <a:srgbClr val="A2897B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ppt</a:t>
            </a:r>
            <a:endParaRPr lang="en-US" altLang="zh-CN" sz="2800" b="1" dirty="0">
              <a:solidFill>
                <a:srgbClr val="A2897B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sp>
        <p:nvSpPr>
          <p:cNvPr id="530" name="PA_Line 20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 flipH="1">
            <a:off x="1187624" y="2293938"/>
            <a:ext cx="1009650" cy="0"/>
          </a:xfrm>
          <a:prstGeom prst="line">
            <a:avLst/>
          </a:prstGeom>
          <a:noFill/>
          <a:ln w="6350">
            <a:solidFill>
              <a:srgbClr val="CBAB89"/>
            </a:solidFill>
            <a:round/>
            <a:head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31" name="PA_Line 21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 flipH="1">
            <a:off x="6948264" y="2287588"/>
            <a:ext cx="1009650" cy="0"/>
          </a:xfrm>
          <a:prstGeom prst="line">
            <a:avLst/>
          </a:prstGeom>
          <a:noFill/>
          <a:ln w="6350">
            <a:solidFill>
              <a:srgbClr val="CBAB89"/>
            </a:solidFill>
            <a:round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32" name="PA_AutoShape 22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348038" y="4298950"/>
            <a:ext cx="1081087" cy="23495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800" dirty="0" smtClean="0">
                <a:solidFill>
                  <a:srgbClr val="FFFD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徐寿春</a:t>
            </a:r>
            <a:endParaRPr lang="zh-CN" altLang="en-US" sz="800" dirty="0">
              <a:solidFill>
                <a:srgbClr val="FFFD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3" name="PA_AutoShape 23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4714875" y="4298950"/>
            <a:ext cx="1081088" cy="23495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800" dirty="0" smtClean="0">
                <a:solidFill>
                  <a:srgbClr val="FFFD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20xx.7.30</a:t>
            </a:r>
            <a:endParaRPr lang="en-US" altLang="zh-CN" sz="800" dirty="0">
              <a:solidFill>
                <a:srgbClr val="FFFD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35" name="PA_PaperOrchidsinthe Sun.mp3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5"/>
              </p:ext>
            </p:extLst>
            <p:custDataLst>
              <p:tags r:id="rId16"/>
            </p:custDataLst>
          </p:nvPr>
        </p:nvPicPr>
        <p:blipFill>
          <a:blip r:embed="rId17" cstate="print"/>
          <a:stretch>
            <a:fillRect/>
          </a:stretch>
        </p:blipFill>
        <p:spPr>
          <a:xfrm>
            <a:off x="9324528" y="4532313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"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1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529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529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1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5"/>
                </p:tgtEl>
              </p:cMediaNode>
            </p:video>
          </p:childTnLst>
        </p:cTn>
      </p:par>
    </p:tnLst>
    <p:bldLst>
      <p:bldP spid="526" grpId="0" animBg="1"/>
      <p:bldP spid="527" grpId="0" animBg="1"/>
      <p:bldP spid="529" grpId="0" uiExpand="1" build="p"/>
      <p:bldP spid="530" grpId="0" animBg="1"/>
      <p:bldP spid="531" grpId="0" animBg="1"/>
      <p:bldP spid="532" grpId="0" animBg="1"/>
      <p:bldP spid="53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10" y="21590"/>
            <a:ext cx="9121140" cy="51193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8415" y="8890"/>
            <a:ext cx="9222740" cy="5153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_淘宝店chenying0907 2" descr="E:\金山ppt模板\2015.10\唯美水彩花鸟年终汇报模板\花11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162" y="2642964"/>
            <a:ext cx="2252738" cy="81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A_淘宝店chenying0907 3" descr="E:\金山ppt模板\2015.10\唯美水彩花鸟年终汇报模板\花.pn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162" y="1527672"/>
            <a:ext cx="2252738" cy="873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_淘宝店chenying0907 15"/>
          <p:cNvSpPr/>
          <p:nvPr>
            <p:custDataLst>
              <p:tags r:id="rId5"/>
            </p:custDataLst>
          </p:nvPr>
        </p:nvSpPr>
        <p:spPr bwMode="auto">
          <a:xfrm>
            <a:off x="1882141" y="2157169"/>
            <a:ext cx="5379720" cy="814052"/>
          </a:xfrm>
          <a:custGeom>
            <a:avLst/>
            <a:gdLst>
              <a:gd name="T0" fmla="*/ 3129 w 3129"/>
              <a:gd name="T1" fmla="*/ 393 h 471"/>
              <a:gd name="T2" fmla="*/ 3129 w 3129"/>
              <a:gd name="T3" fmla="*/ 78 h 471"/>
              <a:gd name="T4" fmla="*/ 3051 w 3129"/>
              <a:gd name="T5" fmla="*/ 0 h 471"/>
              <a:gd name="T6" fmla="*/ 78 w 3129"/>
              <a:gd name="T7" fmla="*/ 0 h 471"/>
              <a:gd name="T8" fmla="*/ 0 w 3129"/>
              <a:gd name="T9" fmla="*/ 78 h 471"/>
              <a:gd name="T10" fmla="*/ 0 w 3129"/>
              <a:gd name="T11" fmla="*/ 393 h 471"/>
              <a:gd name="T12" fmla="*/ 78 w 3129"/>
              <a:gd name="T13" fmla="*/ 471 h 471"/>
              <a:gd name="T14" fmla="*/ 3051 w 3129"/>
              <a:gd name="T15" fmla="*/ 471 h 471"/>
              <a:gd name="T16" fmla="*/ 3129 w 3129"/>
              <a:gd name="T17" fmla="*/ 393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29" h="471">
                <a:moveTo>
                  <a:pt x="3129" y="393"/>
                </a:moveTo>
                <a:cubicBezTo>
                  <a:pt x="3129" y="78"/>
                  <a:pt x="3129" y="78"/>
                  <a:pt x="3129" y="78"/>
                </a:cubicBezTo>
                <a:cubicBezTo>
                  <a:pt x="3086" y="78"/>
                  <a:pt x="3051" y="44"/>
                  <a:pt x="3051" y="0"/>
                </a:cubicBezTo>
                <a:cubicBezTo>
                  <a:pt x="78" y="0"/>
                  <a:pt x="78" y="0"/>
                  <a:pt x="78" y="0"/>
                </a:cubicBezTo>
                <a:cubicBezTo>
                  <a:pt x="78" y="44"/>
                  <a:pt x="43" y="78"/>
                  <a:pt x="0" y="78"/>
                </a:cubicBezTo>
                <a:cubicBezTo>
                  <a:pt x="0" y="393"/>
                  <a:pt x="0" y="393"/>
                  <a:pt x="0" y="393"/>
                </a:cubicBezTo>
                <a:cubicBezTo>
                  <a:pt x="43" y="393"/>
                  <a:pt x="78" y="427"/>
                  <a:pt x="78" y="471"/>
                </a:cubicBezTo>
                <a:cubicBezTo>
                  <a:pt x="3051" y="471"/>
                  <a:pt x="3051" y="471"/>
                  <a:pt x="3051" y="471"/>
                </a:cubicBezTo>
                <a:cubicBezTo>
                  <a:pt x="3051" y="427"/>
                  <a:pt x="3086" y="393"/>
                  <a:pt x="3129" y="393"/>
                </a:cubicBezTo>
                <a:close/>
              </a:path>
            </a:pathLst>
          </a:custGeom>
          <a:solidFill>
            <a:srgbClr val="FFFDEF"/>
          </a:solidFill>
          <a:ln w="6350">
            <a:solidFill>
              <a:srgbClr val="CBAB89"/>
            </a:solidFill>
            <a:rou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PA_淘宝店chenying0907 16"/>
          <p:cNvSpPr/>
          <p:nvPr>
            <p:custDataLst>
              <p:tags r:id="rId6"/>
            </p:custDataLst>
          </p:nvPr>
        </p:nvSpPr>
        <p:spPr bwMode="auto">
          <a:xfrm>
            <a:off x="1914703" y="2192057"/>
            <a:ext cx="5314596" cy="744276"/>
          </a:xfrm>
          <a:custGeom>
            <a:avLst/>
            <a:gdLst>
              <a:gd name="T0" fmla="*/ 3063 w 3091"/>
              <a:gd name="T1" fmla="*/ 0 h 431"/>
              <a:gd name="T2" fmla="*/ 29 w 3091"/>
              <a:gd name="T3" fmla="*/ 0 h 431"/>
              <a:gd name="T4" fmla="*/ 0 w 3091"/>
              <a:gd name="T5" fmla="*/ 28 h 431"/>
              <a:gd name="T6" fmla="*/ 0 w 3091"/>
              <a:gd name="T7" fmla="*/ 403 h 431"/>
              <a:gd name="T8" fmla="*/ 29 w 3091"/>
              <a:gd name="T9" fmla="*/ 431 h 431"/>
              <a:gd name="T10" fmla="*/ 3063 w 3091"/>
              <a:gd name="T11" fmla="*/ 431 h 431"/>
              <a:gd name="T12" fmla="*/ 3091 w 3091"/>
              <a:gd name="T13" fmla="*/ 403 h 431"/>
              <a:gd name="T14" fmla="*/ 3091 w 3091"/>
              <a:gd name="T15" fmla="*/ 28 h 431"/>
              <a:gd name="T16" fmla="*/ 3063 w 3091"/>
              <a:gd name="T17" fmla="*/ 0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091" h="431">
                <a:moveTo>
                  <a:pt x="3063" y="0"/>
                </a:moveTo>
                <a:cubicBezTo>
                  <a:pt x="29" y="0"/>
                  <a:pt x="29" y="0"/>
                  <a:pt x="29" y="0"/>
                </a:cubicBezTo>
                <a:cubicBezTo>
                  <a:pt x="24" y="13"/>
                  <a:pt x="13" y="23"/>
                  <a:pt x="0" y="28"/>
                </a:cubicBezTo>
                <a:cubicBezTo>
                  <a:pt x="0" y="403"/>
                  <a:pt x="0" y="403"/>
                  <a:pt x="0" y="403"/>
                </a:cubicBezTo>
                <a:cubicBezTo>
                  <a:pt x="13" y="408"/>
                  <a:pt x="24" y="418"/>
                  <a:pt x="29" y="431"/>
                </a:cubicBezTo>
                <a:cubicBezTo>
                  <a:pt x="3063" y="431"/>
                  <a:pt x="3063" y="431"/>
                  <a:pt x="3063" y="431"/>
                </a:cubicBezTo>
                <a:cubicBezTo>
                  <a:pt x="3068" y="418"/>
                  <a:pt x="3078" y="408"/>
                  <a:pt x="3091" y="403"/>
                </a:cubicBezTo>
                <a:cubicBezTo>
                  <a:pt x="3091" y="28"/>
                  <a:pt x="3091" y="28"/>
                  <a:pt x="3091" y="28"/>
                </a:cubicBezTo>
                <a:cubicBezTo>
                  <a:pt x="3078" y="23"/>
                  <a:pt x="3068" y="13"/>
                  <a:pt x="3063" y="0"/>
                </a:cubicBezTo>
                <a:close/>
              </a:path>
            </a:pathLst>
          </a:custGeom>
          <a:noFill/>
          <a:ln w="6350" cap="flat">
            <a:solidFill>
              <a:srgbClr val="CBAB89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A_淘宝店chenying0907 5" descr="小鸟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053" y="1913738"/>
            <a:ext cx="396318" cy="41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A_文本框 18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067944" y="2400886"/>
            <a:ext cx="2160240" cy="33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600" dirty="0">
                <a:solidFill>
                  <a:srgbClr val="A2897B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学习总结</a:t>
            </a:r>
            <a:endParaRPr lang="zh-CN" altLang="zh-CN" sz="1600" dirty="0">
              <a:solidFill>
                <a:srgbClr val="A2897B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PA_淘宝店chenying0907 7"/>
          <p:cNvSpPr/>
          <p:nvPr>
            <p:custDataLst>
              <p:tags r:id="rId10"/>
            </p:custDataLst>
          </p:nvPr>
        </p:nvSpPr>
        <p:spPr>
          <a:xfrm>
            <a:off x="3263869" y="2333362"/>
            <a:ext cx="5132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Impact" panose="020B0806030902050204" pitchFamily="34" charset="0"/>
                <a:ea typeface="华文中宋" panose="02010600040101010101" pitchFamily="2" charset="-122"/>
              </a:rPr>
              <a:t>03</a:t>
            </a:r>
            <a:endParaRPr lang="zh-CN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9" name="PA_直接连接符 8"/>
          <p:cNvCxnSpPr/>
          <p:nvPr>
            <p:custDataLst>
              <p:tags r:id="rId11"/>
            </p:custDataLst>
          </p:nvPr>
        </p:nvCxnSpPr>
        <p:spPr>
          <a:xfrm>
            <a:off x="3894783" y="2387538"/>
            <a:ext cx="0" cy="365249"/>
          </a:xfrm>
          <a:prstGeom prst="line">
            <a:avLst/>
          </a:prstGeom>
          <a:ln w="6350">
            <a:solidFill>
              <a:srgbClr val="CBAB89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6" presetClass="entr" presetSubtype="42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grpId="0" nodeType="withEffect">
                                  <p:stCondLst>
                                    <p:cond delay="1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7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7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grpId="0" nodeType="withEffect">
                                  <p:stCondLst>
                                    <p:cond delay="1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 autoUpdateAnimBg="0"/>
      <p:bldP spid="5" grpId="0" animBg="1"/>
      <p:bldP spid="5" grpId="1" animBg="1" autoUpdateAnimBg="0"/>
      <p:bldP spid="7" grpId="0" uiExpand="1" build="p"/>
      <p:bldP spid="7" grpId="1" bldLvl="0" animBg="1" autoUpdateAnimBg="0"/>
      <p:bldP spid="8" grpId="0" build="p"/>
      <p:bldP spid="8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27305"/>
            <a:ext cx="9157970" cy="51225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22320" y="353060"/>
            <a:ext cx="469265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zh-CN" altLang="en-US" sz="2800" b="1">
                <a:ln/>
                <a:solidFill>
                  <a:schemeClr val="accent4"/>
                </a:solidFill>
              </a:rPr>
              <a:t>一周都学了什么呢！</a:t>
            </a:r>
            <a:endParaRPr lang="zh-CN" altLang="en-US" sz="2800" b="1">
              <a:ln/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3087" t="2555" r="47803" b="7689"/>
          <a:stretch>
            <a:fillRect/>
          </a:stretch>
        </p:blipFill>
        <p:spPr>
          <a:xfrm>
            <a:off x="7406005" y="-15875"/>
            <a:ext cx="1737360" cy="2003425"/>
          </a:xfrm>
          <a:prstGeom prst="flowChartAlternateProcess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" y="-15875"/>
            <a:ext cx="5067300" cy="51638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l="26417" t="32060" r="28709" b="22961"/>
          <a:stretch>
            <a:fillRect/>
          </a:stretch>
        </p:blipFill>
        <p:spPr>
          <a:xfrm>
            <a:off x="4754245" y="479425"/>
            <a:ext cx="472440" cy="6057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75275" y="1656715"/>
            <a:ext cx="243332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   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了解</a:t>
            </a:r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java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是什么！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    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   了解对象是什么！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   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了解函数是什么！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   了解数组是什么</a:t>
            </a:r>
            <a:r>
              <a:rPr lang="zh-CN" altLang="en-US"/>
              <a:t>！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_淘宝店chenying0907 2" descr="E:\金山ppt模板\2015.10\唯美水彩花鸟年终汇报模板\花11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162" y="2642964"/>
            <a:ext cx="2252738" cy="81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A_淘宝店chenying0907 3" descr="E:\金山ppt模板\2015.10\唯美水彩花鸟年终汇报模板\花.pn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162" y="1527672"/>
            <a:ext cx="2252738" cy="873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_淘宝店chenying0907 15"/>
          <p:cNvSpPr/>
          <p:nvPr>
            <p:custDataLst>
              <p:tags r:id="rId5"/>
            </p:custDataLst>
          </p:nvPr>
        </p:nvSpPr>
        <p:spPr bwMode="auto">
          <a:xfrm>
            <a:off x="1882141" y="2157169"/>
            <a:ext cx="5379720" cy="814052"/>
          </a:xfrm>
          <a:custGeom>
            <a:avLst/>
            <a:gdLst>
              <a:gd name="T0" fmla="*/ 3129 w 3129"/>
              <a:gd name="T1" fmla="*/ 393 h 471"/>
              <a:gd name="T2" fmla="*/ 3129 w 3129"/>
              <a:gd name="T3" fmla="*/ 78 h 471"/>
              <a:gd name="T4" fmla="*/ 3051 w 3129"/>
              <a:gd name="T5" fmla="*/ 0 h 471"/>
              <a:gd name="T6" fmla="*/ 78 w 3129"/>
              <a:gd name="T7" fmla="*/ 0 h 471"/>
              <a:gd name="T8" fmla="*/ 0 w 3129"/>
              <a:gd name="T9" fmla="*/ 78 h 471"/>
              <a:gd name="T10" fmla="*/ 0 w 3129"/>
              <a:gd name="T11" fmla="*/ 393 h 471"/>
              <a:gd name="T12" fmla="*/ 78 w 3129"/>
              <a:gd name="T13" fmla="*/ 471 h 471"/>
              <a:gd name="T14" fmla="*/ 3051 w 3129"/>
              <a:gd name="T15" fmla="*/ 471 h 471"/>
              <a:gd name="T16" fmla="*/ 3129 w 3129"/>
              <a:gd name="T17" fmla="*/ 393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29" h="471">
                <a:moveTo>
                  <a:pt x="3129" y="393"/>
                </a:moveTo>
                <a:cubicBezTo>
                  <a:pt x="3129" y="78"/>
                  <a:pt x="3129" y="78"/>
                  <a:pt x="3129" y="78"/>
                </a:cubicBezTo>
                <a:cubicBezTo>
                  <a:pt x="3086" y="78"/>
                  <a:pt x="3051" y="44"/>
                  <a:pt x="3051" y="0"/>
                </a:cubicBezTo>
                <a:cubicBezTo>
                  <a:pt x="78" y="0"/>
                  <a:pt x="78" y="0"/>
                  <a:pt x="78" y="0"/>
                </a:cubicBezTo>
                <a:cubicBezTo>
                  <a:pt x="78" y="44"/>
                  <a:pt x="43" y="78"/>
                  <a:pt x="0" y="78"/>
                </a:cubicBezTo>
                <a:cubicBezTo>
                  <a:pt x="0" y="393"/>
                  <a:pt x="0" y="393"/>
                  <a:pt x="0" y="393"/>
                </a:cubicBezTo>
                <a:cubicBezTo>
                  <a:pt x="43" y="393"/>
                  <a:pt x="78" y="427"/>
                  <a:pt x="78" y="471"/>
                </a:cubicBezTo>
                <a:cubicBezTo>
                  <a:pt x="3051" y="471"/>
                  <a:pt x="3051" y="471"/>
                  <a:pt x="3051" y="471"/>
                </a:cubicBezTo>
                <a:cubicBezTo>
                  <a:pt x="3051" y="427"/>
                  <a:pt x="3086" y="393"/>
                  <a:pt x="3129" y="393"/>
                </a:cubicBezTo>
                <a:close/>
              </a:path>
            </a:pathLst>
          </a:custGeom>
          <a:solidFill>
            <a:srgbClr val="FFFDEF"/>
          </a:solidFill>
          <a:ln w="6350">
            <a:solidFill>
              <a:srgbClr val="CBAB89"/>
            </a:solidFill>
            <a:rou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PA_淘宝店chenying0907 16"/>
          <p:cNvSpPr/>
          <p:nvPr>
            <p:custDataLst>
              <p:tags r:id="rId6"/>
            </p:custDataLst>
          </p:nvPr>
        </p:nvSpPr>
        <p:spPr bwMode="auto">
          <a:xfrm>
            <a:off x="1914703" y="2192057"/>
            <a:ext cx="5314596" cy="744276"/>
          </a:xfrm>
          <a:custGeom>
            <a:avLst/>
            <a:gdLst>
              <a:gd name="T0" fmla="*/ 3063 w 3091"/>
              <a:gd name="T1" fmla="*/ 0 h 431"/>
              <a:gd name="T2" fmla="*/ 29 w 3091"/>
              <a:gd name="T3" fmla="*/ 0 h 431"/>
              <a:gd name="T4" fmla="*/ 0 w 3091"/>
              <a:gd name="T5" fmla="*/ 28 h 431"/>
              <a:gd name="T6" fmla="*/ 0 w 3091"/>
              <a:gd name="T7" fmla="*/ 403 h 431"/>
              <a:gd name="T8" fmla="*/ 29 w 3091"/>
              <a:gd name="T9" fmla="*/ 431 h 431"/>
              <a:gd name="T10" fmla="*/ 3063 w 3091"/>
              <a:gd name="T11" fmla="*/ 431 h 431"/>
              <a:gd name="T12" fmla="*/ 3091 w 3091"/>
              <a:gd name="T13" fmla="*/ 403 h 431"/>
              <a:gd name="T14" fmla="*/ 3091 w 3091"/>
              <a:gd name="T15" fmla="*/ 28 h 431"/>
              <a:gd name="T16" fmla="*/ 3063 w 3091"/>
              <a:gd name="T17" fmla="*/ 0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091" h="431">
                <a:moveTo>
                  <a:pt x="3063" y="0"/>
                </a:moveTo>
                <a:cubicBezTo>
                  <a:pt x="29" y="0"/>
                  <a:pt x="29" y="0"/>
                  <a:pt x="29" y="0"/>
                </a:cubicBezTo>
                <a:cubicBezTo>
                  <a:pt x="24" y="13"/>
                  <a:pt x="13" y="23"/>
                  <a:pt x="0" y="28"/>
                </a:cubicBezTo>
                <a:cubicBezTo>
                  <a:pt x="0" y="403"/>
                  <a:pt x="0" y="403"/>
                  <a:pt x="0" y="403"/>
                </a:cubicBezTo>
                <a:cubicBezTo>
                  <a:pt x="13" y="408"/>
                  <a:pt x="24" y="418"/>
                  <a:pt x="29" y="431"/>
                </a:cubicBezTo>
                <a:cubicBezTo>
                  <a:pt x="3063" y="431"/>
                  <a:pt x="3063" y="431"/>
                  <a:pt x="3063" y="431"/>
                </a:cubicBezTo>
                <a:cubicBezTo>
                  <a:pt x="3068" y="418"/>
                  <a:pt x="3078" y="408"/>
                  <a:pt x="3091" y="403"/>
                </a:cubicBezTo>
                <a:cubicBezTo>
                  <a:pt x="3091" y="28"/>
                  <a:pt x="3091" y="28"/>
                  <a:pt x="3091" y="28"/>
                </a:cubicBezTo>
                <a:cubicBezTo>
                  <a:pt x="3078" y="23"/>
                  <a:pt x="3068" y="13"/>
                  <a:pt x="3063" y="0"/>
                </a:cubicBezTo>
                <a:close/>
              </a:path>
            </a:pathLst>
          </a:custGeom>
          <a:noFill/>
          <a:ln w="6350" cap="flat">
            <a:solidFill>
              <a:srgbClr val="CBAB89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A_淘宝店chenying0907 5" descr="小鸟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053" y="1913738"/>
            <a:ext cx="396318" cy="41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A_文本框 18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067944" y="2400886"/>
            <a:ext cx="2160240" cy="33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600" dirty="0">
                <a:solidFill>
                  <a:srgbClr val="A2897B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再见咯</a:t>
            </a:r>
            <a:endParaRPr lang="zh-CN" altLang="zh-CN" sz="1600" dirty="0">
              <a:solidFill>
                <a:srgbClr val="A2897B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PA_淘宝店chenying0907 7"/>
          <p:cNvSpPr/>
          <p:nvPr>
            <p:custDataLst>
              <p:tags r:id="rId10"/>
            </p:custDataLst>
          </p:nvPr>
        </p:nvSpPr>
        <p:spPr>
          <a:xfrm>
            <a:off x="3263869" y="2333362"/>
            <a:ext cx="503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Impact" panose="020B0806030902050204" pitchFamily="34" charset="0"/>
                <a:ea typeface="华文中宋" panose="02010600040101010101" pitchFamily="2" charset="-122"/>
              </a:rPr>
              <a:t>04</a:t>
            </a:r>
            <a:endParaRPr lang="zh-CN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9" name="PA_直接连接符 8"/>
          <p:cNvCxnSpPr/>
          <p:nvPr>
            <p:custDataLst>
              <p:tags r:id="rId11"/>
            </p:custDataLst>
          </p:nvPr>
        </p:nvCxnSpPr>
        <p:spPr>
          <a:xfrm>
            <a:off x="3894783" y="2387538"/>
            <a:ext cx="0" cy="365249"/>
          </a:xfrm>
          <a:prstGeom prst="line">
            <a:avLst/>
          </a:prstGeom>
          <a:ln w="6350">
            <a:solidFill>
              <a:srgbClr val="CBAB89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6" presetClass="entr" presetSubtype="42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grpId="0" nodeType="withEffect">
                                  <p:stCondLst>
                                    <p:cond delay="1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7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7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grpId="0" nodeType="withEffect">
                                  <p:stCondLst>
                                    <p:cond delay="1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 autoUpdateAnimBg="0"/>
      <p:bldP spid="5" grpId="0" animBg="1"/>
      <p:bldP spid="5" grpId="1" animBg="1" autoUpdateAnimBg="0"/>
      <p:bldP spid="7" grpId="0" build="p"/>
      <p:bldP spid="7" grpId="1" bldLvl="0" animBg="1" autoUpdateAnimBg="0"/>
      <p:bldP spid="8" grpId="0" build="p"/>
      <p:bldP spid="8" grpId="1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70" y="12700"/>
            <a:ext cx="9225280" cy="51085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970" y="-6985"/>
            <a:ext cx="9164320" cy="51511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Picture 2" descr="E:\金山ppt模板\2015.10\唯美水彩花鸟年终汇报模板\花11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786" y="2206599"/>
            <a:ext cx="3778080" cy="135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5" name="Picture 3" descr="E:\金山ppt模板\2015.10\唯美水彩花鸟年终汇报模板\花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434" y="722758"/>
            <a:ext cx="3778080" cy="146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6" name="Freeform 15"/>
          <p:cNvSpPr/>
          <p:nvPr/>
        </p:nvSpPr>
        <p:spPr bwMode="auto">
          <a:xfrm>
            <a:off x="900113" y="1738313"/>
            <a:ext cx="7343775" cy="1111250"/>
          </a:xfrm>
          <a:custGeom>
            <a:avLst/>
            <a:gdLst>
              <a:gd name="T0" fmla="*/ 3129 w 3129"/>
              <a:gd name="T1" fmla="*/ 393 h 471"/>
              <a:gd name="T2" fmla="*/ 3129 w 3129"/>
              <a:gd name="T3" fmla="*/ 78 h 471"/>
              <a:gd name="T4" fmla="*/ 3051 w 3129"/>
              <a:gd name="T5" fmla="*/ 0 h 471"/>
              <a:gd name="T6" fmla="*/ 78 w 3129"/>
              <a:gd name="T7" fmla="*/ 0 h 471"/>
              <a:gd name="T8" fmla="*/ 0 w 3129"/>
              <a:gd name="T9" fmla="*/ 78 h 471"/>
              <a:gd name="T10" fmla="*/ 0 w 3129"/>
              <a:gd name="T11" fmla="*/ 393 h 471"/>
              <a:gd name="T12" fmla="*/ 78 w 3129"/>
              <a:gd name="T13" fmla="*/ 471 h 471"/>
              <a:gd name="T14" fmla="*/ 3051 w 3129"/>
              <a:gd name="T15" fmla="*/ 471 h 471"/>
              <a:gd name="T16" fmla="*/ 3129 w 3129"/>
              <a:gd name="T17" fmla="*/ 393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29" h="471">
                <a:moveTo>
                  <a:pt x="3129" y="393"/>
                </a:moveTo>
                <a:cubicBezTo>
                  <a:pt x="3129" y="78"/>
                  <a:pt x="3129" y="78"/>
                  <a:pt x="3129" y="78"/>
                </a:cubicBezTo>
                <a:cubicBezTo>
                  <a:pt x="3086" y="78"/>
                  <a:pt x="3051" y="44"/>
                  <a:pt x="3051" y="0"/>
                </a:cubicBezTo>
                <a:cubicBezTo>
                  <a:pt x="78" y="0"/>
                  <a:pt x="78" y="0"/>
                  <a:pt x="78" y="0"/>
                </a:cubicBezTo>
                <a:cubicBezTo>
                  <a:pt x="78" y="44"/>
                  <a:pt x="43" y="78"/>
                  <a:pt x="0" y="78"/>
                </a:cubicBezTo>
                <a:cubicBezTo>
                  <a:pt x="0" y="393"/>
                  <a:pt x="0" y="393"/>
                  <a:pt x="0" y="393"/>
                </a:cubicBezTo>
                <a:cubicBezTo>
                  <a:pt x="43" y="393"/>
                  <a:pt x="78" y="427"/>
                  <a:pt x="78" y="471"/>
                </a:cubicBezTo>
                <a:cubicBezTo>
                  <a:pt x="3051" y="471"/>
                  <a:pt x="3051" y="471"/>
                  <a:pt x="3051" y="471"/>
                </a:cubicBezTo>
                <a:cubicBezTo>
                  <a:pt x="3051" y="427"/>
                  <a:pt x="3086" y="393"/>
                  <a:pt x="3129" y="393"/>
                </a:cubicBezTo>
                <a:close/>
              </a:path>
            </a:pathLst>
          </a:custGeom>
          <a:solidFill>
            <a:srgbClr val="FFFDEF"/>
          </a:solidFill>
          <a:ln w="6350">
            <a:solidFill>
              <a:srgbClr val="CBAB89"/>
            </a:solidFill>
            <a:rou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27" name="Freeform 16"/>
          <p:cNvSpPr/>
          <p:nvPr/>
        </p:nvSpPr>
        <p:spPr bwMode="auto">
          <a:xfrm>
            <a:off x="944563" y="1785938"/>
            <a:ext cx="7254875" cy="1016000"/>
          </a:xfrm>
          <a:custGeom>
            <a:avLst/>
            <a:gdLst>
              <a:gd name="T0" fmla="*/ 3063 w 3091"/>
              <a:gd name="T1" fmla="*/ 0 h 431"/>
              <a:gd name="T2" fmla="*/ 29 w 3091"/>
              <a:gd name="T3" fmla="*/ 0 h 431"/>
              <a:gd name="T4" fmla="*/ 0 w 3091"/>
              <a:gd name="T5" fmla="*/ 28 h 431"/>
              <a:gd name="T6" fmla="*/ 0 w 3091"/>
              <a:gd name="T7" fmla="*/ 403 h 431"/>
              <a:gd name="T8" fmla="*/ 29 w 3091"/>
              <a:gd name="T9" fmla="*/ 431 h 431"/>
              <a:gd name="T10" fmla="*/ 3063 w 3091"/>
              <a:gd name="T11" fmla="*/ 431 h 431"/>
              <a:gd name="T12" fmla="*/ 3091 w 3091"/>
              <a:gd name="T13" fmla="*/ 403 h 431"/>
              <a:gd name="T14" fmla="*/ 3091 w 3091"/>
              <a:gd name="T15" fmla="*/ 28 h 431"/>
              <a:gd name="T16" fmla="*/ 3063 w 3091"/>
              <a:gd name="T17" fmla="*/ 0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091" h="431">
                <a:moveTo>
                  <a:pt x="3063" y="0"/>
                </a:moveTo>
                <a:cubicBezTo>
                  <a:pt x="29" y="0"/>
                  <a:pt x="29" y="0"/>
                  <a:pt x="29" y="0"/>
                </a:cubicBezTo>
                <a:cubicBezTo>
                  <a:pt x="24" y="13"/>
                  <a:pt x="13" y="23"/>
                  <a:pt x="0" y="28"/>
                </a:cubicBezTo>
                <a:cubicBezTo>
                  <a:pt x="0" y="403"/>
                  <a:pt x="0" y="403"/>
                  <a:pt x="0" y="403"/>
                </a:cubicBezTo>
                <a:cubicBezTo>
                  <a:pt x="13" y="408"/>
                  <a:pt x="24" y="418"/>
                  <a:pt x="29" y="431"/>
                </a:cubicBezTo>
                <a:cubicBezTo>
                  <a:pt x="3063" y="431"/>
                  <a:pt x="3063" y="431"/>
                  <a:pt x="3063" y="431"/>
                </a:cubicBezTo>
                <a:cubicBezTo>
                  <a:pt x="3068" y="418"/>
                  <a:pt x="3078" y="408"/>
                  <a:pt x="3091" y="403"/>
                </a:cubicBezTo>
                <a:cubicBezTo>
                  <a:pt x="3091" y="28"/>
                  <a:pt x="3091" y="28"/>
                  <a:pt x="3091" y="28"/>
                </a:cubicBezTo>
                <a:cubicBezTo>
                  <a:pt x="3078" y="23"/>
                  <a:pt x="3068" y="13"/>
                  <a:pt x="3063" y="0"/>
                </a:cubicBezTo>
                <a:close/>
              </a:path>
            </a:pathLst>
          </a:custGeom>
          <a:noFill/>
          <a:ln w="6350" cap="flat">
            <a:solidFill>
              <a:srgbClr val="CBAB89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528" name="Picture 5" descr="小鸟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413" y="1228725"/>
            <a:ext cx="723900" cy="75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9" name="Text Box 18"/>
          <p:cNvSpPr txBox="1">
            <a:spLocks noChangeArrowheads="1"/>
          </p:cNvSpPr>
          <p:nvPr/>
        </p:nvSpPr>
        <p:spPr bwMode="auto">
          <a:xfrm>
            <a:off x="3222916" y="2033588"/>
            <a:ext cx="26981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A2897B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谢谢大家的观看</a:t>
            </a:r>
            <a:endParaRPr lang="zh-CN" altLang="en-US" sz="2800" b="1" dirty="0">
              <a:solidFill>
                <a:srgbClr val="A2897B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sp>
        <p:nvSpPr>
          <p:cNvPr id="530" name="Line 20"/>
          <p:cNvSpPr>
            <a:spLocks noChangeShapeType="1"/>
          </p:cNvSpPr>
          <p:nvPr/>
        </p:nvSpPr>
        <p:spPr bwMode="auto">
          <a:xfrm flipH="1">
            <a:off x="1187624" y="2293938"/>
            <a:ext cx="1009650" cy="0"/>
          </a:xfrm>
          <a:prstGeom prst="line">
            <a:avLst/>
          </a:prstGeom>
          <a:noFill/>
          <a:ln w="6350">
            <a:solidFill>
              <a:srgbClr val="CBAB89"/>
            </a:solidFill>
            <a:round/>
            <a:head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31" name="Line 21"/>
          <p:cNvSpPr>
            <a:spLocks noChangeShapeType="1"/>
          </p:cNvSpPr>
          <p:nvPr/>
        </p:nvSpPr>
        <p:spPr bwMode="auto">
          <a:xfrm flipH="1">
            <a:off x="6948264" y="2287588"/>
            <a:ext cx="1009650" cy="0"/>
          </a:xfrm>
          <a:prstGeom prst="line">
            <a:avLst/>
          </a:prstGeom>
          <a:noFill/>
          <a:ln w="6350">
            <a:solidFill>
              <a:srgbClr val="CBAB89"/>
            </a:solidFill>
            <a:round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32" name="AutoShape 22"/>
          <p:cNvSpPr>
            <a:spLocks noChangeArrowheads="1"/>
          </p:cNvSpPr>
          <p:nvPr/>
        </p:nvSpPr>
        <p:spPr bwMode="auto">
          <a:xfrm>
            <a:off x="3149283" y="4298950"/>
            <a:ext cx="1081087" cy="23495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800" dirty="0" smtClean="0">
                <a:solidFill>
                  <a:srgbClr val="FFFD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徐寿春</a:t>
            </a:r>
            <a:endParaRPr lang="zh-CN" altLang="en-US" sz="800" dirty="0">
              <a:solidFill>
                <a:srgbClr val="FFFD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3" name="AutoShape 23"/>
          <p:cNvSpPr>
            <a:spLocks noChangeArrowheads="1"/>
          </p:cNvSpPr>
          <p:nvPr/>
        </p:nvSpPr>
        <p:spPr bwMode="auto">
          <a:xfrm>
            <a:off x="4714875" y="4298950"/>
            <a:ext cx="1081088" cy="23495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800" smtClean="0">
                <a:solidFill>
                  <a:srgbClr val="FFFD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2019  1  12</a:t>
            </a:r>
            <a:endParaRPr lang="en-US" altLang="zh-CN" sz="800" dirty="0">
              <a:solidFill>
                <a:srgbClr val="FFFD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1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6" grpId="0" animBg="1"/>
      <p:bldP spid="527" grpId="0" animBg="1"/>
      <p:bldP spid="529" grpId="0" build="p"/>
      <p:bldP spid="530" grpId="0" animBg="1"/>
      <p:bldP spid="531" grpId="0" animBg="1"/>
      <p:bldP spid="532" grpId="0" bldLvl="0" animBg="1"/>
      <p:bldP spid="53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淘宝店chenying0907 11" descr="花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903" y="1722234"/>
            <a:ext cx="530225" cy="168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淘宝店chenying0907 4" descr="花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509" y="1603171"/>
            <a:ext cx="422275" cy="193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0"/>
          <p:cNvGrpSpPr/>
          <p:nvPr/>
        </p:nvGrpSpPr>
        <p:grpSpPr bwMode="auto">
          <a:xfrm>
            <a:off x="1441922" y="1233284"/>
            <a:ext cx="762000" cy="2660650"/>
            <a:chOff x="857" y="696"/>
            <a:chExt cx="480" cy="1846"/>
          </a:xfrm>
        </p:grpSpPr>
        <p:sp>
          <p:nvSpPr>
            <p:cNvPr id="21" name="Line 6"/>
            <p:cNvSpPr>
              <a:spLocks noChangeShapeType="1"/>
            </p:cNvSpPr>
            <p:nvPr/>
          </p:nvSpPr>
          <p:spPr bwMode="auto">
            <a:xfrm>
              <a:off x="857" y="696"/>
              <a:ext cx="0" cy="1846"/>
            </a:xfrm>
            <a:prstGeom prst="line">
              <a:avLst/>
            </a:prstGeom>
            <a:noFill/>
            <a:ln w="6350">
              <a:solidFill>
                <a:srgbClr val="CBAB89"/>
              </a:solidFill>
              <a:round/>
              <a:headEnd type="oval" w="sm" len="sm"/>
              <a:tailEnd type="oval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Line 7"/>
            <p:cNvSpPr>
              <a:spLocks noChangeShapeType="1"/>
            </p:cNvSpPr>
            <p:nvPr/>
          </p:nvSpPr>
          <p:spPr bwMode="auto">
            <a:xfrm>
              <a:off x="1337" y="696"/>
              <a:ext cx="0" cy="1846"/>
            </a:xfrm>
            <a:prstGeom prst="line">
              <a:avLst/>
            </a:prstGeom>
            <a:noFill/>
            <a:ln w="6350">
              <a:solidFill>
                <a:srgbClr val="CBAB89"/>
              </a:solidFill>
              <a:round/>
              <a:headEnd type="oval" w="sm" len="sm"/>
              <a:tailEnd type="oval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3" name="Text Box 8"/>
          <p:cNvSpPr txBox="1">
            <a:spLocks noChangeArrowheads="1"/>
          </p:cNvSpPr>
          <p:nvPr/>
        </p:nvSpPr>
        <p:spPr bwMode="auto">
          <a:xfrm>
            <a:off x="1668974" y="1915909"/>
            <a:ext cx="553998" cy="978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目 录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sp>
        <p:nvSpPr>
          <p:cNvPr id="24" name="Text Box 9"/>
          <p:cNvSpPr txBox="1">
            <a:spLocks noChangeArrowheads="1"/>
          </p:cNvSpPr>
          <p:nvPr/>
        </p:nvSpPr>
        <p:spPr bwMode="auto">
          <a:xfrm>
            <a:off x="1484784" y="2398509"/>
            <a:ext cx="336550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>
                <a:solidFill>
                  <a:srgbClr val="A2897B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CONTENTS</a:t>
            </a:r>
            <a:endParaRPr lang="en-US" altLang="zh-CN" sz="1000">
              <a:solidFill>
                <a:srgbClr val="A2897B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pic>
        <p:nvPicPr>
          <p:cNvPr id="25" name="淘宝店chenying0907 12" descr="小鸟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34" y="1628571"/>
            <a:ext cx="617538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圆角淘宝店chenying0907 17"/>
          <p:cNvSpPr/>
          <p:nvPr/>
        </p:nvSpPr>
        <p:spPr>
          <a:xfrm>
            <a:off x="4095750" y="1244332"/>
            <a:ext cx="432048" cy="432048"/>
          </a:xfrm>
          <a:prstGeom prst="roundRect">
            <a:avLst>
              <a:gd name="adj" fmla="val 12258"/>
            </a:avLst>
          </a:prstGeom>
          <a:solidFill>
            <a:srgbClr val="FFFDEF"/>
          </a:solidFill>
          <a:ln w="6350">
            <a:solidFill>
              <a:srgbClr val="CBAB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淘宝店chenying0907 18"/>
          <p:cNvSpPr/>
          <p:nvPr/>
        </p:nvSpPr>
        <p:spPr>
          <a:xfrm>
            <a:off x="4572000" y="1244332"/>
            <a:ext cx="3124150" cy="432048"/>
          </a:xfrm>
          <a:prstGeom prst="roundRect">
            <a:avLst>
              <a:gd name="adj" fmla="val 12258"/>
            </a:avLst>
          </a:prstGeom>
          <a:solidFill>
            <a:srgbClr val="FFFDEF"/>
          </a:solidFill>
          <a:ln w="6350">
            <a:solidFill>
              <a:srgbClr val="CBAB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 Box 18"/>
          <p:cNvSpPr txBox="1">
            <a:spLocks noChangeArrowheads="1"/>
          </p:cNvSpPr>
          <p:nvPr/>
        </p:nvSpPr>
        <p:spPr bwMode="auto">
          <a:xfrm>
            <a:off x="4110816" y="1260301"/>
            <a:ext cx="42030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accent1"/>
                </a:solidFill>
                <a:latin typeface="Impact" panose="020B0806030902050204" pitchFamily="34" charset="0"/>
                <a:ea typeface="华文中宋" panose="02010600040101010101" pitchFamily="2" charset="-122"/>
              </a:rPr>
              <a:t>01</a:t>
            </a:r>
            <a:endParaRPr lang="zh-CN" altLang="en-US" sz="2000" b="1" dirty="0">
              <a:solidFill>
                <a:schemeClr val="accent1"/>
              </a:solidFill>
              <a:latin typeface="Impact" panose="020B0806030902050204" pitchFamily="34" charset="0"/>
              <a:ea typeface="华文中宋" panose="02010600040101010101" pitchFamily="2" charset="-122"/>
            </a:endParaRPr>
          </a:p>
        </p:txBody>
      </p:sp>
      <p:sp>
        <p:nvSpPr>
          <p:cNvPr id="29" name="Text Box 18"/>
          <p:cNvSpPr txBox="1">
            <a:spLocks noChangeArrowheads="1"/>
          </p:cNvSpPr>
          <p:nvPr/>
        </p:nvSpPr>
        <p:spPr bwMode="auto">
          <a:xfrm>
            <a:off x="4664299" y="1291079"/>
            <a:ext cx="589280" cy="33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600" dirty="0">
                <a:solidFill>
                  <a:srgbClr val="A2897B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感悟</a:t>
            </a:r>
            <a:endParaRPr lang="zh-CN" altLang="zh-CN" sz="1600" dirty="0">
              <a:solidFill>
                <a:srgbClr val="A2897B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0" name="圆角淘宝店chenying0907 21"/>
          <p:cNvSpPr/>
          <p:nvPr/>
        </p:nvSpPr>
        <p:spPr>
          <a:xfrm>
            <a:off x="4095750" y="1975852"/>
            <a:ext cx="432048" cy="432048"/>
          </a:xfrm>
          <a:prstGeom prst="roundRect">
            <a:avLst>
              <a:gd name="adj" fmla="val 12258"/>
            </a:avLst>
          </a:prstGeom>
          <a:solidFill>
            <a:srgbClr val="FFFDEF"/>
          </a:solidFill>
          <a:ln w="6350">
            <a:solidFill>
              <a:srgbClr val="CBAB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淘宝店chenying0907 22"/>
          <p:cNvSpPr/>
          <p:nvPr/>
        </p:nvSpPr>
        <p:spPr>
          <a:xfrm>
            <a:off x="4572000" y="1975852"/>
            <a:ext cx="3124150" cy="432048"/>
          </a:xfrm>
          <a:prstGeom prst="roundRect">
            <a:avLst>
              <a:gd name="adj" fmla="val 12258"/>
            </a:avLst>
          </a:prstGeom>
          <a:solidFill>
            <a:srgbClr val="FFFDEF"/>
          </a:solidFill>
          <a:ln w="6350">
            <a:solidFill>
              <a:srgbClr val="CBAB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Text Box 18"/>
          <p:cNvSpPr txBox="1">
            <a:spLocks noChangeArrowheads="1"/>
          </p:cNvSpPr>
          <p:nvPr/>
        </p:nvSpPr>
        <p:spPr bwMode="auto">
          <a:xfrm>
            <a:off x="4095588" y="1991821"/>
            <a:ext cx="45076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accent1"/>
                </a:solidFill>
                <a:latin typeface="Impact" panose="020B0806030902050204" pitchFamily="34" charset="0"/>
                <a:ea typeface="华文中宋" panose="02010600040101010101" pitchFamily="2" charset="-122"/>
              </a:rPr>
              <a:t>02</a:t>
            </a:r>
            <a:endParaRPr lang="zh-CN" altLang="en-US" sz="2000" b="1" dirty="0">
              <a:solidFill>
                <a:schemeClr val="accent1"/>
              </a:solidFill>
              <a:latin typeface="Impact" panose="020B0806030902050204" pitchFamily="34" charset="0"/>
              <a:ea typeface="华文中宋" panose="02010600040101010101" pitchFamily="2" charset="-122"/>
            </a:endParaRPr>
          </a:p>
        </p:txBody>
      </p:sp>
      <p:sp>
        <p:nvSpPr>
          <p:cNvPr id="33" name="Text Box 18"/>
          <p:cNvSpPr txBox="1">
            <a:spLocks noChangeArrowheads="1"/>
          </p:cNvSpPr>
          <p:nvPr/>
        </p:nvSpPr>
        <p:spPr bwMode="auto">
          <a:xfrm>
            <a:off x="4664299" y="2022599"/>
            <a:ext cx="589280" cy="33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600" dirty="0">
                <a:solidFill>
                  <a:srgbClr val="A2897B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感想</a:t>
            </a:r>
            <a:endParaRPr lang="zh-CN" altLang="zh-CN" sz="1600" dirty="0">
              <a:solidFill>
                <a:srgbClr val="A2897B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4" name="圆角淘宝店chenying0907 25"/>
          <p:cNvSpPr/>
          <p:nvPr/>
        </p:nvSpPr>
        <p:spPr>
          <a:xfrm>
            <a:off x="4095750" y="2709619"/>
            <a:ext cx="432048" cy="432048"/>
          </a:xfrm>
          <a:prstGeom prst="roundRect">
            <a:avLst>
              <a:gd name="adj" fmla="val 12258"/>
            </a:avLst>
          </a:prstGeom>
          <a:solidFill>
            <a:srgbClr val="FFFDEF"/>
          </a:solidFill>
          <a:ln w="6350">
            <a:solidFill>
              <a:srgbClr val="CBAB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淘宝店chenying0907 26"/>
          <p:cNvSpPr/>
          <p:nvPr/>
        </p:nvSpPr>
        <p:spPr>
          <a:xfrm>
            <a:off x="4572000" y="2709619"/>
            <a:ext cx="3124150" cy="432048"/>
          </a:xfrm>
          <a:prstGeom prst="roundRect">
            <a:avLst>
              <a:gd name="adj" fmla="val 12258"/>
            </a:avLst>
          </a:prstGeom>
          <a:solidFill>
            <a:srgbClr val="FFFDEF"/>
          </a:solidFill>
          <a:ln w="6350">
            <a:solidFill>
              <a:srgbClr val="CBAB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Text Box 18"/>
          <p:cNvSpPr txBox="1">
            <a:spLocks noChangeArrowheads="1"/>
          </p:cNvSpPr>
          <p:nvPr/>
        </p:nvSpPr>
        <p:spPr bwMode="auto">
          <a:xfrm>
            <a:off x="4091580" y="2725588"/>
            <a:ext cx="45878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accent1"/>
                </a:solidFill>
                <a:latin typeface="Impact" panose="020B0806030902050204" pitchFamily="34" charset="0"/>
                <a:ea typeface="华文中宋" panose="02010600040101010101" pitchFamily="2" charset="-122"/>
              </a:rPr>
              <a:t>03</a:t>
            </a:r>
            <a:endParaRPr lang="zh-CN" altLang="en-US" sz="2000" b="1" dirty="0">
              <a:solidFill>
                <a:schemeClr val="accent1"/>
              </a:solidFill>
              <a:latin typeface="Impact" panose="020B0806030902050204" pitchFamily="34" charset="0"/>
              <a:ea typeface="华文中宋" panose="02010600040101010101" pitchFamily="2" charset="-122"/>
            </a:endParaRPr>
          </a:p>
        </p:txBody>
      </p:sp>
      <p:sp>
        <p:nvSpPr>
          <p:cNvPr id="37" name="Text Box 18"/>
          <p:cNvSpPr txBox="1">
            <a:spLocks noChangeArrowheads="1"/>
          </p:cNvSpPr>
          <p:nvPr/>
        </p:nvSpPr>
        <p:spPr bwMode="auto">
          <a:xfrm>
            <a:off x="4664299" y="2756366"/>
            <a:ext cx="995680" cy="33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600" dirty="0">
                <a:solidFill>
                  <a:srgbClr val="A2897B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学习总结</a:t>
            </a:r>
            <a:endParaRPr lang="zh-CN" altLang="zh-CN" sz="1600" dirty="0">
              <a:solidFill>
                <a:srgbClr val="A2897B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8" name="圆角淘宝店chenying0907 29"/>
          <p:cNvSpPr/>
          <p:nvPr/>
        </p:nvSpPr>
        <p:spPr>
          <a:xfrm>
            <a:off x="4095750" y="3429699"/>
            <a:ext cx="432048" cy="432048"/>
          </a:xfrm>
          <a:prstGeom prst="roundRect">
            <a:avLst>
              <a:gd name="adj" fmla="val 12258"/>
            </a:avLst>
          </a:prstGeom>
          <a:solidFill>
            <a:srgbClr val="FFFDEF"/>
          </a:solidFill>
          <a:ln w="6350">
            <a:solidFill>
              <a:srgbClr val="CBAB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圆角淘宝店chenying0907 30"/>
          <p:cNvSpPr/>
          <p:nvPr/>
        </p:nvSpPr>
        <p:spPr>
          <a:xfrm>
            <a:off x="4572000" y="3429699"/>
            <a:ext cx="3124150" cy="432048"/>
          </a:xfrm>
          <a:prstGeom prst="roundRect">
            <a:avLst>
              <a:gd name="adj" fmla="val 12258"/>
            </a:avLst>
          </a:prstGeom>
          <a:solidFill>
            <a:srgbClr val="FFFDEF"/>
          </a:solidFill>
          <a:ln w="6350">
            <a:solidFill>
              <a:srgbClr val="CBAB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Text Box 18"/>
          <p:cNvSpPr txBox="1">
            <a:spLocks noChangeArrowheads="1"/>
          </p:cNvSpPr>
          <p:nvPr/>
        </p:nvSpPr>
        <p:spPr bwMode="auto">
          <a:xfrm>
            <a:off x="4095588" y="3445668"/>
            <a:ext cx="45076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accent1"/>
                </a:solidFill>
                <a:latin typeface="Impact" panose="020B0806030902050204" pitchFamily="34" charset="0"/>
                <a:ea typeface="华文中宋" panose="02010600040101010101" pitchFamily="2" charset="-122"/>
              </a:rPr>
              <a:t>04</a:t>
            </a:r>
            <a:endParaRPr lang="zh-CN" altLang="en-US" sz="2000" b="1" dirty="0">
              <a:solidFill>
                <a:schemeClr val="accent1"/>
              </a:solidFill>
              <a:latin typeface="Impact" panose="020B0806030902050204" pitchFamily="34" charset="0"/>
              <a:ea typeface="华文中宋" panose="02010600040101010101" pitchFamily="2" charset="-122"/>
            </a:endParaRPr>
          </a:p>
        </p:txBody>
      </p:sp>
      <p:sp>
        <p:nvSpPr>
          <p:cNvPr id="41" name="Text Box 18"/>
          <p:cNvSpPr txBox="1">
            <a:spLocks noChangeArrowheads="1"/>
          </p:cNvSpPr>
          <p:nvPr/>
        </p:nvSpPr>
        <p:spPr bwMode="auto">
          <a:xfrm>
            <a:off x="4664299" y="3477081"/>
            <a:ext cx="792480" cy="33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600" dirty="0">
                <a:solidFill>
                  <a:srgbClr val="A2897B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结束语</a:t>
            </a:r>
            <a:endParaRPr lang="zh-CN" altLang="zh-CN" sz="1600" dirty="0">
              <a:solidFill>
                <a:srgbClr val="A2897B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750" fill="hold"/>
                                            <p:tgtEl>
                                              <p:spTgt spid="2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750" fill="hold"/>
                                            <p:tgtEl>
                                              <p:spTgt spid="2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iterate type="lt">
                                        <p:tmPct val="619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>
                                                <p:txEl>
                                                  <p:pRg st="4294967295" end="429496729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29">
                                                <p:txEl>
                                                  <p:pRg st="4294967295" end="429496729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750" fill="hold"/>
                                            <p:tgtEl>
                                              <p:spTgt spid="29">
                                                <p:txEl>
                                                  <p:pRg st="4294967295" end="429496729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iterate type="lt">
                                        <p:tmPct val="619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750" fill="hold"/>
                                            <p:tgtEl>
                                              <p:spTgt spid="2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750" fill="hold"/>
                                            <p:tgtEl>
                                              <p:spTgt spid="2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60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750" fill="hold"/>
                                            <p:tgtEl>
                                              <p:spTgt spid="3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750" fill="hold"/>
                                            <p:tgtEl>
                                              <p:spTgt spid="3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iterate type="lt">
                                        <p:tmPct val="6190"/>
                                      </p:iterate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>
                                                <p:txEl>
                                                  <p:pRg st="4294967295" end="429496729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750" fill="hold"/>
                                            <p:tgtEl>
                                              <p:spTgt spid="33">
                                                <p:txEl>
                                                  <p:pRg st="4294967295" end="429496729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750" fill="hold"/>
                                            <p:tgtEl>
                                              <p:spTgt spid="33">
                                                <p:txEl>
                                                  <p:pRg st="4294967295" end="429496729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iterate type="lt">
                                        <p:tmPct val="6190"/>
                                      </p:iterate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750" fill="hold"/>
                                            <p:tgtEl>
                                              <p:spTgt spid="3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750" fill="hold"/>
                                            <p:tgtEl>
                                              <p:spTgt spid="3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 p14:presetBounceEnd="6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 p14:presetBounceEnd="60000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3" presetClass="entr" presetSubtype="16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750" fill="hold"/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750" fill="hold"/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16" fill="hold" grpId="0" nodeType="withEffect">
                                      <p:stCondLst>
                                        <p:cond delay="2300"/>
                                      </p:stCondLst>
                                      <p:iterate type="lt">
                                        <p:tmPct val="6190"/>
                                      </p:iterate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>
                                                <p:txEl>
                                                  <p:pRg st="4294967295" end="429496729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750" fill="hold"/>
                                            <p:tgtEl>
                                              <p:spTgt spid="37">
                                                <p:txEl>
                                                  <p:pRg st="4294967295" end="429496729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750" fill="hold"/>
                                            <p:tgtEl>
                                              <p:spTgt spid="37">
                                                <p:txEl>
                                                  <p:pRg st="4294967295" end="429496729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3" presetClass="entr" presetSubtype="16" fill="hold" grpId="0" nodeType="withEffect">
                                      <p:stCondLst>
                                        <p:cond delay="2300"/>
                                      </p:stCondLst>
                                      <p:iterate type="lt">
                                        <p:tmPct val="6190"/>
                                      </p:iterate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750" fill="hold"/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750" fill="hold"/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grpId="0" nodeType="withEffect" p14:presetBounceEnd="6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7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8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 p14:presetBounceEnd="60000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1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2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3" presetClass="entr" presetSubtype="16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750" fill="hold"/>
                                            <p:tgtEl>
                                              <p:spTgt spid="4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750" fill="hold"/>
                                            <p:tgtEl>
                                              <p:spTgt spid="4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3" presetClass="entr" presetSubtype="16" fill="hold" grpId="0" nodeType="withEffect">
                                      <p:stCondLst>
                                        <p:cond delay="3300"/>
                                      </p:stCondLst>
                                      <p:iterate type="lt">
                                        <p:tmPct val="6190"/>
                                      </p:iterate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>
                                                <p:txEl>
                                                  <p:pRg st="4294967295" end="429496729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750" fill="hold"/>
                                            <p:tgtEl>
                                              <p:spTgt spid="41">
                                                <p:txEl>
                                                  <p:pRg st="4294967295" end="429496729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750" fill="hold"/>
                                            <p:tgtEl>
                                              <p:spTgt spid="41">
                                                <p:txEl>
                                                  <p:pRg st="4294967295" end="429496729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3" presetClass="entr" presetSubtype="16" fill="hold" grpId="0" nodeType="withEffect">
                                      <p:stCondLst>
                                        <p:cond delay="3300"/>
                                      </p:stCondLst>
                                      <p:iterate type="lt">
                                        <p:tmPct val="6190"/>
                                      </p:iterate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750" fill="hold"/>
                                            <p:tgtEl>
                                              <p:spTgt spid="4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750" fill="hold"/>
                                            <p:tgtEl>
                                              <p:spTgt spid="4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27" grpId="0" animBg="1"/>
          <p:bldP spid="28" grpId="0" build="p"/>
          <p:bldP spid="29" grpId="0" uiExpand="1" build="p"/>
          <p:bldP spid="30" grpId="0" animBg="1"/>
          <p:bldP spid="31" grpId="0" animBg="1"/>
          <p:bldP spid="32" grpId="0" build="p"/>
          <p:bldP spid="33" grpId="0" uiExpand="1" build="p"/>
          <p:bldP spid="34" grpId="0" animBg="1"/>
          <p:bldP spid="35" grpId="0" animBg="1"/>
          <p:bldP spid="36" grpId="0" build="p"/>
          <p:bldP spid="37" grpId="0" uiExpand="1" build="p"/>
          <p:bldP spid="38" grpId="0" animBg="1"/>
          <p:bldP spid="39" grpId="0" animBg="1"/>
          <p:bldP spid="40" grpId="0" build="p"/>
          <p:bldP spid="41" grpId="0" uiExpand="1" build="p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750" fill="hold"/>
                                            <p:tgtEl>
                                              <p:spTgt spid="2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750" fill="hold"/>
                                            <p:tgtEl>
                                              <p:spTgt spid="2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iterate type="lt">
                                        <p:tmPct val="619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>
                                                <p:txEl>
                                                  <p:pRg st="4294967295" end="429496729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29">
                                                <p:txEl>
                                                  <p:pRg st="4294967295" end="429496729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750" fill="hold"/>
                                            <p:tgtEl>
                                              <p:spTgt spid="29">
                                                <p:txEl>
                                                  <p:pRg st="4294967295" end="429496729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iterate type="lt">
                                        <p:tmPct val="619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750" fill="hold"/>
                                            <p:tgtEl>
                                              <p:spTgt spid="2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750" fill="hold"/>
                                            <p:tgtEl>
                                              <p:spTgt spid="2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750" fill="hold"/>
                                            <p:tgtEl>
                                              <p:spTgt spid="3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750" fill="hold"/>
                                            <p:tgtEl>
                                              <p:spTgt spid="3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iterate type="lt">
                                        <p:tmPct val="6190"/>
                                      </p:iterate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>
                                                <p:txEl>
                                                  <p:pRg st="4294967295" end="429496729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750" fill="hold"/>
                                            <p:tgtEl>
                                              <p:spTgt spid="33">
                                                <p:txEl>
                                                  <p:pRg st="4294967295" end="429496729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750" fill="hold"/>
                                            <p:tgtEl>
                                              <p:spTgt spid="33">
                                                <p:txEl>
                                                  <p:pRg st="4294967295" end="429496729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iterate type="lt">
                                        <p:tmPct val="6190"/>
                                      </p:iterate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750" fill="hold"/>
                                            <p:tgtEl>
                                              <p:spTgt spid="3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750" fill="hold"/>
                                            <p:tgtEl>
                                              <p:spTgt spid="3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3" presetClass="entr" presetSubtype="16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750" fill="hold"/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750" fill="hold"/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16" fill="hold" grpId="0" nodeType="withEffect">
                                      <p:stCondLst>
                                        <p:cond delay="2300"/>
                                      </p:stCondLst>
                                      <p:iterate type="lt">
                                        <p:tmPct val="6190"/>
                                      </p:iterate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>
                                                <p:txEl>
                                                  <p:pRg st="4294967295" end="429496729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750" fill="hold"/>
                                            <p:tgtEl>
                                              <p:spTgt spid="37">
                                                <p:txEl>
                                                  <p:pRg st="4294967295" end="429496729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750" fill="hold"/>
                                            <p:tgtEl>
                                              <p:spTgt spid="37">
                                                <p:txEl>
                                                  <p:pRg st="4294967295" end="429496729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3" presetClass="entr" presetSubtype="16" fill="hold" grpId="0" nodeType="withEffect">
                                      <p:stCondLst>
                                        <p:cond delay="2300"/>
                                      </p:stCondLst>
                                      <p:iterate type="lt">
                                        <p:tmPct val="6190"/>
                                      </p:iterate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750" fill="hold"/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750" fill="hold"/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3" presetClass="entr" presetSubtype="16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750" fill="hold"/>
                                            <p:tgtEl>
                                              <p:spTgt spid="4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750" fill="hold"/>
                                            <p:tgtEl>
                                              <p:spTgt spid="4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3" presetClass="entr" presetSubtype="16" fill="hold" grpId="0" nodeType="withEffect">
                                      <p:stCondLst>
                                        <p:cond delay="3300"/>
                                      </p:stCondLst>
                                      <p:iterate type="lt">
                                        <p:tmPct val="6190"/>
                                      </p:iterate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>
                                                <p:txEl>
                                                  <p:pRg st="4294967295" end="429496729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750" fill="hold"/>
                                            <p:tgtEl>
                                              <p:spTgt spid="41">
                                                <p:txEl>
                                                  <p:pRg st="4294967295" end="429496729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750" fill="hold"/>
                                            <p:tgtEl>
                                              <p:spTgt spid="41">
                                                <p:txEl>
                                                  <p:pRg st="4294967295" end="429496729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3" presetClass="entr" presetSubtype="16" fill="hold" grpId="0" nodeType="withEffect">
                                      <p:stCondLst>
                                        <p:cond delay="3300"/>
                                      </p:stCondLst>
                                      <p:iterate type="lt">
                                        <p:tmPct val="6190"/>
                                      </p:iterate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750" fill="hold"/>
                                            <p:tgtEl>
                                              <p:spTgt spid="4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750" fill="hold"/>
                                            <p:tgtEl>
                                              <p:spTgt spid="4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27" grpId="0" animBg="1"/>
          <p:bldP spid="28" grpId="0" build="p"/>
          <p:bldP spid="29" grpId="0" uiExpand="1" build="p"/>
          <p:bldP spid="30" grpId="0" animBg="1"/>
          <p:bldP spid="31" grpId="0" animBg="1"/>
          <p:bldP spid="32" grpId="0" build="p"/>
          <p:bldP spid="33" grpId="0" uiExpand="1" build="p"/>
          <p:bldP spid="34" grpId="0" animBg="1"/>
          <p:bldP spid="35" grpId="0" animBg="1"/>
          <p:bldP spid="36" grpId="0" build="p"/>
          <p:bldP spid="37" grpId="0" uiExpand="1" build="p"/>
          <p:bldP spid="38" grpId="0" animBg="1"/>
          <p:bldP spid="39" grpId="0" animBg="1"/>
          <p:bldP spid="40" grpId="0" build="p"/>
          <p:bldP spid="41" grpId="0" uiExpand="1" build="p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淘宝店chenying0907 2" descr="E:\金山ppt模板\2015.10\唯美水彩花鸟年终汇报模板\花11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162" y="2642964"/>
            <a:ext cx="2252738" cy="81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淘宝店chenying0907 3" descr="E:\金山ppt模板\2015.10\唯美水彩花鸟年终汇报模板\花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162" y="1527672"/>
            <a:ext cx="2252738" cy="873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淘宝店chenying0907 15"/>
          <p:cNvSpPr/>
          <p:nvPr/>
        </p:nvSpPr>
        <p:spPr bwMode="auto">
          <a:xfrm>
            <a:off x="1882141" y="2157169"/>
            <a:ext cx="5379720" cy="814052"/>
          </a:xfrm>
          <a:custGeom>
            <a:avLst/>
            <a:gdLst>
              <a:gd name="T0" fmla="*/ 3129 w 3129"/>
              <a:gd name="T1" fmla="*/ 393 h 471"/>
              <a:gd name="T2" fmla="*/ 3129 w 3129"/>
              <a:gd name="T3" fmla="*/ 78 h 471"/>
              <a:gd name="T4" fmla="*/ 3051 w 3129"/>
              <a:gd name="T5" fmla="*/ 0 h 471"/>
              <a:gd name="T6" fmla="*/ 78 w 3129"/>
              <a:gd name="T7" fmla="*/ 0 h 471"/>
              <a:gd name="T8" fmla="*/ 0 w 3129"/>
              <a:gd name="T9" fmla="*/ 78 h 471"/>
              <a:gd name="T10" fmla="*/ 0 w 3129"/>
              <a:gd name="T11" fmla="*/ 393 h 471"/>
              <a:gd name="T12" fmla="*/ 78 w 3129"/>
              <a:gd name="T13" fmla="*/ 471 h 471"/>
              <a:gd name="T14" fmla="*/ 3051 w 3129"/>
              <a:gd name="T15" fmla="*/ 471 h 471"/>
              <a:gd name="T16" fmla="*/ 3129 w 3129"/>
              <a:gd name="T17" fmla="*/ 393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29" h="471">
                <a:moveTo>
                  <a:pt x="3129" y="393"/>
                </a:moveTo>
                <a:cubicBezTo>
                  <a:pt x="3129" y="78"/>
                  <a:pt x="3129" y="78"/>
                  <a:pt x="3129" y="78"/>
                </a:cubicBezTo>
                <a:cubicBezTo>
                  <a:pt x="3086" y="78"/>
                  <a:pt x="3051" y="44"/>
                  <a:pt x="3051" y="0"/>
                </a:cubicBezTo>
                <a:cubicBezTo>
                  <a:pt x="78" y="0"/>
                  <a:pt x="78" y="0"/>
                  <a:pt x="78" y="0"/>
                </a:cubicBezTo>
                <a:cubicBezTo>
                  <a:pt x="78" y="44"/>
                  <a:pt x="43" y="78"/>
                  <a:pt x="0" y="78"/>
                </a:cubicBezTo>
                <a:cubicBezTo>
                  <a:pt x="0" y="393"/>
                  <a:pt x="0" y="393"/>
                  <a:pt x="0" y="393"/>
                </a:cubicBezTo>
                <a:cubicBezTo>
                  <a:pt x="43" y="393"/>
                  <a:pt x="78" y="427"/>
                  <a:pt x="78" y="471"/>
                </a:cubicBezTo>
                <a:cubicBezTo>
                  <a:pt x="3051" y="471"/>
                  <a:pt x="3051" y="471"/>
                  <a:pt x="3051" y="471"/>
                </a:cubicBezTo>
                <a:cubicBezTo>
                  <a:pt x="3051" y="427"/>
                  <a:pt x="3086" y="393"/>
                  <a:pt x="3129" y="393"/>
                </a:cubicBezTo>
                <a:close/>
              </a:path>
            </a:pathLst>
          </a:custGeom>
          <a:solidFill>
            <a:srgbClr val="FFFDEF"/>
          </a:solidFill>
          <a:ln w="6350">
            <a:solidFill>
              <a:srgbClr val="CBAB89"/>
            </a:solidFill>
            <a:rou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" name="淘宝店chenying0907 16"/>
          <p:cNvSpPr/>
          <p:nvPr/>
        </p:nvSpPr>
        <p:spPr bwMode="auto">
          <a:xfrm>
            <a:off x="1914703" y="2192057"/>
            <a:ext cx="5314596" cy="744276"/>
          </a:xfrm>
          <a:custGeom>
            <a:avLst/>
            <a:gdLst>
              <a:gd name="T0" fmla="*/ 3063 w 3091"/>
              <a:gd name="T1" fmla="*/ 0 h 431"/>
              <a:gd name="T2" fmla="*/ 29 w 3091"/>
              <a:gd name="T3" fmla="*/ 0 h 431"/>
              <a:gd name="T4" fmla="*/ 0 w 3091"/>
              <a:gd name="T5" fmla="*/ 28 h 431"/>
              <a:gd name="T6" fmla="*/ 0 w 3091"/>
              <a:gd name="T7" fmla="*/ 403 h 431"/>
              <a:gd name="T8" fmla="*/ 29 w 3091"/>
              <a:gd name="T9" fmla="*/ 431 h 431"/>
              <a:gd name="T10" fmla="*/ 3063 w 3091"/>
              <a:gd name="T11" fmla="*/ 431 h 431"/>
              <a:gd name="T12" fmla="*/ 3091 w 3091"/>
              <a:gd name="T13" fmla="*/ 403 h 431"/>
              <a:gd name="T14" fmla="*/ 3091 w 3091"/>
              <a:gd name="T15" fmla="*/ 28 h 431"/>
              <a:gd name="T16" fmla="*/ 3063 w 3091"/>
              <a:gd name="T17" fmla="*/ 0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091" h="431">
                <a:moveTo>
                  <a:pt x="3063" y="0"/>
                </a:moveTo>
                <a:cubicBezTo>
                  <a:pt x="29" y="0"/>
                  <a:pt x="29" y="0"/>
                  <a:pt x="29" y="0"/>
                </a:cubicBezTo>
                <a:cubicBezTo>
                  <a:pt x="24" y="13"/>
                  <a:pt x="13" y="23"/>
                  <a:pt x="0" y="28"/>
                </a:cubicBezTo>
                <a:cubicBezTo>
                  <a:pt x="0" y="403"/>
                  <a:pt x="0" y="403"/>
                  <a:pt x="0" y="403"/>
                </a:cubicBezTo>
                <a:cubicBezTo>
                  <a:pt x="13" y="408"/>
                  <a:pt x="24" y="418"/>
                  <a:pt x="29" y="431"/>
                </a:cubicBezTo>
                <a:cubicBezTo>
                  <a:pt x="3063" y="431"/>
                  <a:pt x="3063" y="431"/>
                  <a:pt x="3063" y="431"/>
                </a:cubicBezTo>
                <a:cubicBezTo>
                  <a:pt x="3068" y="418"/>
                  <a:pt x="3078" y="408"/>
                  <a:pt x="3091" y="403"/>
                </a:cubicBezTo>
                <a:cubicBezTo>
                  <a:pt x="3091" y="28"/>
                  <a:pt x="3091" y="28"/>
                  <a:pt x="3091" y="28"/>
                </a:cubicBezTo>
                <a:cubicBezTo>
                  <a:pt x="3078" y="23"/>
                  <a:pt x="3068" y="13"/>
                  <a:pt x="3063" y="0"/>
                </a:cubicBezTo>
                <a:close/>
              </a:path>
            </a:pathLst>
          </a:custGeom>
          <a:noFill/>
          <a:ln w="6350" cap="flat">
            <a:solidFill>
              <a:srgbClr val="CBAB89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淘宝店chenying0907 5" descr="小鸟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053" y="1913738"/>
            <a:ext cx="396318" cy="41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Box 18"/>
          <p:cNvSpPr txBox="1">
            <a:spLocks noChangeArrowheads="1"/>
          </p:cNvSpPr>
          <p:nvPr/>
        </p:nvSpPr>
        <p:spPr bwMode="auto">
          <a:xfrm>
            <a:off x="4067944" y="2400886"/>
            <a:ext cx="2160240" cy="33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600" dirty="0">
                <a:solidFill>
                  <a:srgbClr val="A2897B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感悟</a:t>
            </a:r>
            <a:endParaRPr lang="zh-CN" altLang="zh-CN" sz="1600" dirty="0">
              <a:solidFill>
                <a:srgbClr val="A2897B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3" name="淘宝店chenying0907 12"/>
          <p:cNvSpPr/>
          <p:nvPr/>
        </p:nvSpPr>
        <p:spPr>
          <a:xfrm>
            <a:off x="3263869" y="2333362"/>
            <a:ext cx="466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Impact" panose="020B0806030902050204" pitchFamily="34" charset="0"/>
                <a:ea typeface="华文中宋" panose="02010600040101010101" pitchFamily="2" charset="-122"/>
              </a:rPr>
              <a:t>01</a:t>
            </a:r>
            <a:endParaRPr lang="zh-CN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894783" y="2387538"/>
            <a:ext cx="0" cy="365249"/>
          </a:xfrm>
          <a:prstGeom prst="line">
            <a:avLst/>
          </a:prstGeom>
          <a:ln w="6350">
            <a:solidFill>
              <a:srgbClr val="CBAB89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6" presetClass="entr" presetSubtype="42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grpId="0" nodeType="withEffect">
                                  <p:stCondLst>
                                    <p:cond delay="1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2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2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grpId="0" nodeType="withEffect">
                                  <p:stCondLst>
                                    <p:cond delay="1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uiExpand="1" build="p"/>
      <p:bldP spid="1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665" y="751205"/>
            <a:ext cx="4762500" cy="31432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87800" y="637540"/>
            <a:ext cx="4647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一周时间过去了。学了多少，忘了多少。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987800" y="3833495"/>
            <a:ext cx="3945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一周时间过去了。慢慢的积累沉淀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306570" y="1212850"/>
            <a:ext cx="4690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一周时间过去了。问问自己，为了什么学习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12005" y="1727200"/>
            <a:ext cx="4427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一周时间过去了。问问自己到底哪里不懂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523105" y="2386330"/>
            <a:ext cx="4605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一周时间过去了。改变了多少。得到了多少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855085" y="3221355"/>
            <a:ext cx="5022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一周时间过去了。可曾想过为什么会变成这样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7" grpId="1"/>
      <p:bldP spid="8" grpId="0"/>
      <p:bldP spid="8" grpId="1"/>
      <p:bldP spid="4" grpId="0"/>
      <p:bldP spid="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20" y="-5715"/>
            <a:ext cx="4560570" cy="51536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420360" y="889000"/>
            <a:ext cx="325818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求之而不得，</a:t>
            </a:r>
            <a:endParaRPr lang="zh-CN" altLang="en-US"/>
          </a:p>
          <a:p>
            <a:r>
              <a:rPr lang="zh-CN" altLang="en-US"/>
              <a:t>欲速而不达。</a:t>
            </a:r>
            <a:endParaRPr lang="zh-CN" altLang="en-US"/>
          </a:p>
          <a:p>
            <a:r>
              <a:rPr lang="zh-CN" altLang="en-US"/>
              <a:t>所以要淡定从容，</a:t>
            </a:r>
            <a:endParaRPr lang="zh-CN" altLang="en-US"/>
          </a:p>
          <a:p>
            <a:r>
              <a:rPr lang="zh-CN" altLang="en-US"/>
              <a:t>顺其自然</a:t>
            </a:r>
            <a:endParaRPr lang="zh-CN" altLang="en-US"/>
          </a:p>
          <a:p>
            <a:r>
              <a:rPr lang="zh-CN" altLang="en-US"/>
              <a:t>有些时候手里想抓的东西</a:t>
            </a:r>
            <a:endParaRPr lang="zh-CN" altLang="en-US"/>
          </a:p>
          <a:p>
            <a:r>
              <a:rPr lang="zh-CN" altLang="en-US"/>
              <a:t>多了，面目才不觉狰狞起来。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087620" y="3029585"/>
            <a:ext cx="368236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总觉得自己学的很多，知道的很少，</a:t>
            </a:r>
            <a:endParaRPr lang="zh-CN" altLang="en-US"/>
          </a:p>
          <a:p>
            <a:r>
              <a:rPr lang="zh-CN" altLang="en-US"/>
              <a:t>整理下来，发现自己什么也不知道</a:t>
            </a:r>
            <a:endParaRPr lang="zh-CN" altLang="en-US"/>
          </a:p>
          <a:p>
            <a:r>
              <a:rPr lang="zh-CN" altLang="en-US"/>
              <a:t>不用太着急去一口吃下去。</a:t>
            </a:r>
            <a:endParaRPr lang="zh-CN" altLang="en-US"/>
          </a:p>
          <a:p>
            <a:r>
              <a:rPr lang="zh-CN" altLang="en-US"/>
              <a:t>慢慢的消化</a:t>
            </a:r>
            <a:r>
              <a:rPr lang="zh-CN" altLang="en-US" u="heavy"/>
              <a:t>可能会更好。</a:t>
            </a:r>
            <a:endParaRPr lang="zh-CN" altLang="en-US" u="heavy"/>
          </a:p>
          <a:p>
            <a:r>
              <a:rPr lang="zh-CN" altLang="en-US"/>
              <a:t>所以想抓的东西多了，就急了。便</a:t>
            </a:r>
            <a:endParaRPr lang="zh-CN" altLang="en-US"/>
          </a:p>
          <a:p>
            <a:r>
              <a:rPr lang="zh-CN" altLang="en-US"/>
              <a:t>狰狞了。可是学会了吗！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" y="33655"/>
            <a:ext cx="4325620" cy="50742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455" y="33655"/>
            <a:ext cx="4762500" cy="11893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27550" y="1501140"/>
            <a:ext cx="463740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  </a:t>
            </a:r>
            <a:r>
              <a:rPr lang="zh-CN" altLang="en-US"/>
              <a:t>如果你不起早去找虫吃就会被别的鸟</a:t>
            </a:r>
            <a:endParaRPr lang="zh-CN" altLang="en-US"/>
          </a:p>
          <a:p>
            <a:r>
              <a:rPr lang="zh-CN" altLang="en-US"/>
              <a:t>吃掉。虽然我不及别的鸟儿飞的高，飞的远</a:t>
            </a:r>
            <a:endParaRPr lang="zh-CN" altLang="en-US"/>
          </a:p>
          <a:p>
            <a:r>
              <a:rPr lang="zh-CN" altLang="en-US"/>
              <a:t>，但是至少我可以起的更早，耐下心，一点点的去寻找方向。保证自己不被饿死。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    所以你要相信，努力不一定有结果。但是有这个过程至少在这一段时间你抓住了时间。这就足够了，你又有多少时间。</a:t>
            </a:r>
            <a:endParaRPr lang="zh-CN" altLang="en-US"/>
          </a:p>
          <a:p>
            <a:r>
              <a:rPr lang="en-US" altLang="zh-CN"/>
              <a:t>20-30</a:t>
            </a:r>
            <a:r>
              <a:rPr lang="zh-CN" altLang="en-US"/>
              <a:t>岁学习阶段，你浪费了多少！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_淘宝店chenying0907 2" descr="E:\金山ppt模板\2015.10\唯美水彩花鸟年终汇报模板\花11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162" y="2642964"/>
            <a:ext cx="2252738" cy="81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A_淘宝店chenying0907 3" descr="E:\金山ppt模板\2015.10\唯美水彩花鸟年终汇报模板\花.pn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162" y="1527672"/>
            <a:ext cx="2252738" cy="873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_淘宝店chenying0907 15"/>
          <p:cNvSpPr/>
          <p:nvPr>
            <p:custDataLst>
              <p:tags r:id="rId5"/>
            </p:custDataLst>
          </p:nvPr>
        </p:nvSpPr>
        <p:spPr bwMode="auto">
          <a:xfrm>
            <a:off x="1882141" y="2157169"/>
            <a:ext cx="5379720" cy="814052"/>
          </a:xfrm>
          <a:custGeom>
            <a:avLst/>
            <a:gdLst>
              <a:gd name="T0" fmla="*/ 3129 w 3129"/>
              <a:gd name="T1" fmla="*/ 393 h 471"/>
              <a:gd name="T2" fmla="*/ 3129 w 3129"/>
              <a:gd name="T3" fmla="*/ 78 h 471"/>
              <a:gd name="T4" fmla="*/ 3051 w 3129"/>
              <a:gd name="T5" fmla="*/ 0 h 471"/>
              <a:gd name="T6" fmla="*/ 78 w 3129"/>
              <a:gd name="T7" fmla="*/ 0 h 471"/>
              <a:gd name="T8" fmla="*/ 0 w 3129"/>
              <a:gd name="T9" fmla="*/ 78 h 471"/>
              <a:gd name="T10" fmla="*/ 0 w 3129"/>
              <a:gd name="T11" fmla="*/ 393 h 471"/>
              <a:gd name="T12" fmla="*/ 78 w 3129"/>
              <a:gd name="T13" fmla="*/ 471 h 471"/>
              <a:gd name="T14" fmla="*/ 3051 w 3129"/>
              <a:gd name="T15" fmla="*/ 471 h 471"/>
              <a:gd name="T16" fmla="*/ 3129 w 3129"/>
              <a:gd name="T17" fmla="*/ 393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29" h="471">
                <a:moveTo>
                  <a:pt x="3129" y="393"/>
                </a:moveTo>
                <a:cubicBezTo>
                  <a:pt x="3129" y="78"/>
                  <a:pt x="3129" y="78"/>
                  <a:pt x="3129" y="78"/>
                </a:cubicBezTo>
                <a:cubicBezTo>
                  <a:pt x="3086" y="78"/>
                  <a:pt x="3051" y="44"/>
                  <a:pt x="3051" y="0"/>
                </a:cubicBezTo>
                <a:cubicBezTo>
                  <a:pt x="78" y="0"/>
                  <a:pt x="78" y="0"/>
                  <a:pt x="78" y="0"/>
                </a:cubicBezTo>
                <a:cubicBezTo>
                  <a:pt x="78" y="44"/>
                  <a:pt x="43" y="78"/>
                  <a:pt x="0" y="78"/>
                </a:cubicBezTo>
                <a:cubicBezTo>
                  <a:pt x="0" y="393"/>
                  <a:pt x="0" y="393"/>
                  <a:pt x="0" y="393"/>
                </a:cubicBezTo>
                <a:cubicBezTo>
                  <a:pt x="43" y="393"/>
                  <a:pt x="78" y="427"/>
                  <a:pt x="78" y="471"/>
                </a:cubicBezTo>
                <a:cubicBezTo>
                  <a:pt x="3051" y="471"/>
                  <a:pt x="3051" y="471"/>
                  <a:pt x="3051" y="471"/>
                </a:cubicBezTo>
                <a:cubicBezTo>
                  <a:pt x="3051" y="427"/>
                  <a:pt x="3086" y="393"/>
                  <a:pt x="3129" y="393"/>
                </a:cubicBezTo>
                <a:close/>
              </a:path>
            </a:pathLst>
          </a:custGeom>
          <a:solidFill>
            <a:srgbClr val="FFFDEF"/>
          </a:solidFill>
          <a:ln w="6350">
            <a:solidFill>
              <a:srgbClr val="CBAB89"/>
            </a:solidFill>
            <a:rou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PA_淘宝店chenying0907 16"/>
          <p:cNvSpPr/>
          <p:nvPr>
            <p:custDataLst>
              <p:tags r:id="rId6"/>
            </p:custDataLst>
          </p:nvPr>
        </p:nvSpPr>
        <p:spPr bwMode="auto">
          <a:xfrm>
            <a:off x="1914703" y="2192057"/>
            <a:ext cx="5314596" cy="744276"/>
          </a:xfrm>
          <a:custGeom>
            <a:avLst/>
            <a:gdLst>
              <a:gd name="T0" fmla="*/ 3063 w 3091"/>
              <a:gd name="T1" fmla="*/ 0 h 431"/>
              <a:gd name="T2" fmla="*/ 29 w 3091"/>
              <a:gd name="T3" fmla="*/ 0 h 431"/>
              <a:gd name="T4" fmla="*/ 0 w 3091"/>
              <a:gd name="T5" fmla="*/ 28 h 431"/>
              <a:gd name="T6" fmla="*/ 0 w 3091"/>
              <a:gd name="T7" fmla="*/ 403 h 431"/>
              <a:gd name="T8" fmla="*/ 29 w 3091"/>
              <a:gd name="T9" fmla="*/ 431 h 431"/>
              <a:gd name="T10" fmla="*/ 3063 w 3091"/>
              <a:gd name="T11" fmla="*/ 431 h 431"/>
              <a:gd name="T12" fmla="*/ 3091 w 3091"/>
              <a:gd name="T13" fmla="*/ 403 h 431"/>
              <a:gd name="T14" fmla="*/ 3091 w 3091"/>
              <a:gd name="T15" fmla="*/ 28 h 431"/>
              <a:gd name="T16" fmla="*/ 3063 w 3091"/>
              <a:gd name="T17" fmla="*/ 0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091" h="431">
                <a:moveTo>
                  <a:pt x="3063" y="0"/>
                </a:moveTo>
                <a:cubicBezTo>
                  <a:pt x="29" y="0"/>
                  <a:pt x="29" y="0"/>
                  <a:pt x="29" y="0"/>
                </a:cubicBezTo>
                <a:cubicBezTo>
                  <a:pt x="24" y="13"/>
                  <a:pt x="13" y="23"/>
                  <a:pt x="0" y="28"/>
                </a:cubicBezTo>
                <a:cubicBezTo>
                  <a:pt x="0" y="403"/>
                  <a:pt x="0" y="403"/>
                  <a:pt x="0" y="403"/>
                </a:cubicBezTo>
                <a:cubicBezTo>
                  <a:pt x="13" y="408"/>
                  <a:pt x="24" y="418"/>
                  <a:pt x="29" y="431"/>
                </a:cubicBezTo>
                <a:cubicBezTo>
                  <a:pt x="3063" y="431"/>
                  <a:pt x="3063" y="431"/>
                  <a:pt x="3063" y="431"/>
                </a:cubicBezTo>
                <a:cubicBezTo>
                  <a:pt x="3068" y="418"/>
                  <a:pt x="3078" y="408"/>
                  <a:pt x="3091" y="403"/>
                </a:cubicBezTo>
                <a:cubicBezTo>
                  <a:pt x="3091" y="28"/>
                  <a:pt x="3091" y="28"/>
                  <a:pt x="3091" y="28"/>
                </a:cubicBezTo>
                <a:cubicBezTo>
                  <a:pt x="3078" y="23"/>
                  <a:pt x="3068" y="13"/>
                  <a:pt x="3063" y="0"/>
                </a:cubicBezTo>
                <a:close/>
              </a:path>
            </a:pathLst>
          </a:custGeom>
          <a:noFill/>
          <a:ln w="6350" cap="flat">
            <a:solidFill>
              <a:srgbClr val="CBAB89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A_淘宝店chenying0907 5" descr="小鸟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053" y="1913738"/>
            <a:ext cx="396318" cy="41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A_文本框 18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067944" y="2400886"/>
            <a:ext cx="2160240" cy="33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600" dirty="0">
                <a:solidFill>
                  <a:srgbClr val="A2897B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感想</a:t>
            </a:r>
            <a:endParaRPr lang="zh-CN" altLang="zh-CN" sz="1600" dirty="0">
              <a:solidFill>
                <a:srgbClr val="A2897B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PA_淘宝店chenying0907 7"/>
          <p:cNvSpPr/>
          <p:nvPr>
            <p:custDataLst>
              <p:tags r:id="rId10"/>
            </p:custDataLst>
          </p:nvPr>
        </p:nvSpPr>
        <p:spPr>
          <a:xfrm>
            <a:off x="3263869" y="2333362"/>
            <a:ext cx="503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Impact" panose="020B0806030902050204" pitchFamily="34" charset="0"/>
                <a:ea typeface="华文中宋" panose="02010600040101010101" pitchFamily="2" charset="-122"/>
              </a:rPr>
              <a:t>02</a:t>
            </a:r>
            <a:endParaRPr lang="zh-CN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9" name="PA_直接连接符 8"/>
          <p:cNvCxnSpPr/>
          <p:nvPr>
            <p:custDataLst>
              <p:tags r:id="rId11"/>
            </p:custDataLst>
          </p:nvPr>
        </p:nvCxnSpPr>
        <p:spPr>
          <a:xfrm>
            <a:off x="3894783" y="2387538"/>
            <a:ext cx="0" cy="365249"/>
          </a:xfrm>
          <a:prstGeom prst="line">
            <a:avLst/>
          </a:prstGeom>
          <a:ln w="6350">
            <a:solidFill>
              <a:srgbClr val="CBAB89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6" presetClass="entr" presetSubtype="42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grpId="0" nodeType="withEffect">
                                  <p:stCondLst>
                                    <p:cond delay="1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7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7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grpId="0" nodeType="withEffect">
                                  <p:stCondLst>
                                    <p:cond delay="1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 autoUpdateAnimBg="0"/>
      <p:bldP spid="5" grpId="0" animBg="1"/>
      <p:bldP spid="5" grpId="1" animBg="1" autoUpdateAnimBg="0"/>
      <p:bldP spid="7" grpId="0" uiExpand="1" build="p"/>
      <p:bldP spid="7" grpId="1" bldLvl="0" animBg="1" autoUpdateAnimBg="0"/>
      <p:bldP spid="8" grpId="0" build="p"/>
      <p:bldP spid="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6510" y="8890"/>
            <a:ext cx="9154795" cy="51295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35" y="23495"/>
            <a:ext cx="9084945" cy="51200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PA" val="v3.0.0"/>
</p:tagLst>
</file>

<file path=ppt/tags/tag10.xml><?xml version="1.0" encoding="utf-8"?>
<p:tagLst xmlns:p="http://schemas.openxmlformats.org/presentationml/2006/main">
  <p:tag name="PA" val="v3.0.0"/>
</p:tagLst>
</file>

<file path=ppt/tags/tag11.xml><?xml version="1.0" encoding="utf-8"?>
<p:tagLst xmlns:p="http://schemas.openxmlformats.org/presentationml/2006/main">
  <p:tag name="PA" val="v3.0.0"/>
</p:tagLst>
</file>

<file path=ppt/tags/tag12.xml><?xml version="1.0" encoding="utf-8"?>
<p:tagLst xmlns:p="http://schemas.openxmlformats.org/presentationml/2006/main">
  <p:tag name="PA" val="v3.0.0"/>
</p:tagLst>
</file>

<file path=ppt/tags/tag13.xml><?xml version="1.0" encoding="utf-8"?>
<p:tagLst xmlns:p="http://schemas.openxmlformats.org/presentationml/2006/main">
  <p:tag name="PA" val="v3.0.0"/>
</p:tagLst>
</file>

<file path=ppt/tags/tag14.xml><?xml version="1.0" encoding="utf-8"?>
<p:tagLst xmlns:p="http://schemas.openxmlformats.org/presentationml/2006/main">
  <p:tag name="PA" val="v3.0.0"/>
</p:tagLst>
</file>

<file path=ppt/tags/tag15.xml><?xml version="1.0" encoding="utf-8"?>
<p:tagLst xmlns:p="http://schemas.openxmlformats.org/presentationml/2006/main">
  <p:tag name="PA" val="v3.0.0"/>
</p:tagLst>
</file>

<file path=ppt/tags/tag16.xml><?xml version="1.0" encoding="utf-8"?>
<p:tagLst xmlns:p="http://schemas.openxmlformats.org/presentationml/2006/main">
  <p:tag name="PA" val="v3.0.0"/>
</p:tagLst>
</file>

<file path=ppt/tags/tag17.xml><?xml version="1.0" encoding="utf-8"?>
<p:tagLst xmlns:p="http://schemas.openxmlformats.org/presentationml/2006/main">
  <p:tag name="PA" val="v3.0.0"/>
</p:tagLst>
</file>

<file path=ppt/tags/tag18.xml><?xml version="1.0" encoding="utf-8"?>
<p:tagLst xmlns:p="http://schemas.openxmlformats.org/presentationml/2006/main">
  <p:tag name="PA" val="v3.0.0"/>
</p:tagLst>
</file>

<file path=ppt/tags/tag19.xml><?xml version="1.0" encoding="utf-8"?>
<p:tagLst xmlns:p="http://schemas.openxmlformats.org/presentationml/2006/main">
  <p:tag name="PA" val="v3.0.0"/>
</p:tagLst>
</file>

<file path=ppt/tags/tag2.xml><?xml version="1.0" encoding="utf-8"?>
<p:tagLst xmlns:p="http://schemas.openxmlformats.org/presentationml/2006/main">
  <p:tag name="PA" val="v3.0.0"/>
</p:tagLst>
</file>

<file path=ppt/tags/tag20.xml><?xml version="1.0" encoding="utf-8"?>
<p:tagLst xmlns:p="http://schemas.openxmlformats.org/presentationml/2006/main">
  <p:tag name="PA" val="v3.0.0"/>
</p:tagLst>
</file>

<file path=ppt/tags/tag21.xml><?xml version="1.0" encoding="utf-8"?>
<p:tagLst xmlns:p="http://schemas.openxmlformats.org/presentationml/2006/main">
  <p:tag name="PA" val="v3.0.0"/>
</p:tagLst>
</file>

<file path=ppt/tags/tag22.xml><?xml version="1.0" encoding="utf-8"?>
<p:tagLst xmlns:p="http://schemas.openxmlformats.org/presentationml/2006/main">
  <p:tag name="PA" val="v3.0.0"/>
</p:tagLst>
</file>

<file path=ppt/tags/tag23.xml><?xml version="1.0" encoding="utf-8"?>
<p:tagLst xmlns:p="http://schemas.openxmlformats.org/presentationml/2006/main">
  <p:tag name="PA" val="v3.0.0"/>
</p:tagLst>
</file>

<file path=ppt/tags/tag24.xml><?xml version="1.0" encoding="utf-8"?>
<p:tagLst xmlns:p="http://schemas.openxmlformats.org/presentationml/2006/main">
  <p:tag name="PA" val="v3.0.0"/>
</p:tagLst>
</file>

<file path=ppt/tags/tag25.xml><?xml version="1.0" encoding="utf-8"?>
<p:tagLst xmlns:p="http://schemas.openxmlformats.org/presentationml/2006/main">
  <p:tag name="PA" val="v3.0.0"/>
</p:tagLst>
</file>

<file path=ppt/tags/tag26.xml><?xml version="1.0" encoding="utf-8"?>
<p:tagLst xmlns:p="http://schemas.openxmlformats.org/presentationml/2006/main">
  <p:tag name="PA" val="v3.0.0"/>
</p:tagLst>
</file>

<file path=ppt/tags/tag27.xml><?xml version="1.0" encoding="utf-8"?>
<p:tagLst xmlns:p="http://schemas.openxmlformats.org/presentationml/2006/main">
  <p:tag name="PA" val="v3.0.0"/>
</p:tagLst>
</file>

<file path=ppt/tags/tag28.xml><?xml version="1.0" encoding="utf-8"?>
<p:tagLst xmlns:p="http://schemas.openxmlformats.org/presentationml/2006/main">
  <p:tag name="PA" val="v3.0.0"/>
</p:tagLst>
</file>

<file path=ppt/tags/tag29.xml><?xml version="1.0" encoding="utf-8"?>
<p:tagLst xmlns:p="http://schemas.openxmlformats.org/presentationml/2006/main">
  <p:tag name="PA" val="v3.0.0"/>
</p:tagLst>
</file>

<file path=ppt/tags/tag3.xml><?xml version="1.0" encoding="utf-8"?>
<p:tagLst xmlns:p="http://schemas.openxmlformats.org/presentationml/2006/main">
  <p:tag name="PA" val="v3.0.0"/>
</p:tagLst>
</file>

<file path=ppt/tags/tag30.xml><?xml version="1.0" encoding="utf-8"?>
<p:tagLst xmlns:p="http://schemas.openxmlformats.org/presentationml/2006/main">
  <p:tag name="PA" val="v3.0.0"/>
</p:tagLst>
</file>

<file path=ppt/tags/tag31.xml><?xml version="1.0" encoding="utf-8"?>
<p:tagLst xmlns:p="http://schemas.openxmlformats.org/presentationml/2006/main">
  <p:tag name="PA" val="v3.0.0"/>
</p:tagLst>
</file>

<file path=ppt/tags/tag32.xml><?xml version="1.0" encoding="utf-8"?>
<p:tagLst xmlns:p="http://schemas.openxmlformats.org/presentationml/2006/main">
  <p:tag name="PA" val="v3.0.0"/>
</p:tagLst>
</file>

<file path=ppt/tags/tag33.xml><?xml version="1.0" encoding="utf-8"?>
<p:tagLst xmlns:p="http://schemas.openxmlformats.org/presentationml/2006/main">
  <p:tag name="PA" val="v3.0.0"/>
</p:tagLst>
</file>

<file path=ppt/tags/tag34.xml><?xml version="1.0" encoding="utf-8"?>
<p:tagLst xmlns:p="http://schemas.openxmlformats.org/presentationml/2006/main">
  <p:tag name="PA" val="v3.0.0"/>
</p:tagLst>
</file>

<file path=ppt/tags/tag35.xml><?xml version="1.0" encoding="utf-8"?>
<p:tagLst xmlns:p="http://schemas.openxmlformats.org/presentationml/2006/main">
  <p:tag name="PA" val="v3.0.0"/>
</p:tagLst>
</file>

<file path=ppt/tags/tag4.xml><?xml version="1.0" encoding="utf-8"?>
<p:tagLst xmlns:p="http://schemas.openxmlformats.org/presentationml/2006/main">
  <p:tag name="PA" val="v3.0.0"/>
</p:tagLst>
</file>

<file path=ppt/tags/tag5.xml><?xml version="1.0" encoding="utf-8"?>
<p:tagLst xmlns:p="http://schemas.openxmlformats.org/presentationml/2006/main">
  <p:tag name="PA" val="v3.0.0"/>
</p:tagLst>
</file>

<file path=ppt/tags/tag6.xml><?xml version="1.0" encoding="utf-8"?>
<p:tagLst xmlns:p="http://schemas.openxmlformats.org/presentationml/2006/main">
  <p:tag name="PA" val="v3.0.0"/>
</p:tagLst>
</file>

<file path=ppt/tags/tag7.xml><?xml version="1.0" encoding="utf-8"?>
<p:tagLst xmlns:p="http://schemas.openxmlformats.org/presentationml/2006/main">
  <p:tag name="PA" val="v3.0.0"/>
</p:tagLst>
</file>

<file path=ppt/tags/tag8.xml><?xml version="1.0" encoding="utf-8"?>
<p:tagLst xmlns:p="http://schemas.openxmlformats.org/presentationml/2006/main">
  <p:tag name="PA" val="v3.0.0"/>
</p:tagLst>
</file>

<file path=ppt/tags/tag9.xml><?xml version="1.0" encoding="utf-8"?>
<p:tagLst xmlns:p="http://schemas.openxmlformats.org/presentationml/2006/main">
  <p:tag name="PA" val="v3.0.0"/>
</p:tagLst>
</file>

<file path=ppt/theme/theme1.xml><?xml version="1.0" encoding="utf-8"?>
<a:theme xmlns:a="http://schemas.openxmlformats.org/drawingml/2006/main" name="自定义设计方案">
  <a:themeElements>
    <a:clrScheme name="自定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402F"/>
      </a:accent1>
      <a:accent2>
        <a:srgbClr val="E3402F"/>
      </a:accent2>
      <a:accent3>
        <a:srgbClr val="E3402F"/>
      </a:accent3>
      <a:accent4>
        <a:srgbClr val="E3402F"/>
      </a:accent4>
      <a:accent5>
        <a:srgbClr val="E3402F"/>
      </a:accent5>
      <a:accent6>
        <a:srgbClr val="E3402F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549</Words>
  <Application>WPS 演示</Application>
  <PresentationFormat>自定义</PresentationFormat>
  <Paragraphs>95</Paragraphs>
  <Slides>18</Slides>
  <Notes>32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Arial</vt:lpstr>
      <vt:lpstr>宋体</vt:lpstr>
      <vt:lpstr>Wingdings</vt:lpstr>
      <vt:lpstr>华文中宋</vt:lpstr>
      <vt:lpstr>微软雅黑</vt:lpstr>
      <vt:lpstr>Impact</vt:lpstr>
      <vt:lpstr>Arial Unicode MS</vt:lpstr>
      <vt:lpstr>Calibri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CHENYING0907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CHENYING0907</dc:title>
  <dc:creator>CHENYING0907</dc:creator>
  <cp:lastModifiedBy>徐天慧</cp:lastModifiedBy>
  <cp:revision>42</cp:revision>
  <dcterms:created xsi:type="dcterms:W3CDTF">2016-03-21T01:49:00Z</dcterms:created>
  <dcterms:modified xsi:type="dcterms:W3CDTF">2019-01-15T09:56:04Z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2052-11.1.0.8370</vt:lpwstr>
  </property>
</Properties>
</file>